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75" r:id="rId6"/>
    <p:sldId id="262" r:id="rId7"/>
    <p:sldId id="282" r:id="rId8"/>
    <p:sldId id="261" r:id="rId9"/>
    <p:sldId id="263" r:id="rId10"/>
    <p:sldId id="283" r:id="rId11"/>
    <p:sldId id="264" r:id="rId12"/>
    <p:sldId id="277" r:id="rId13"/>
    <p:sldId id="279" r:id="rId14"/>
    <p:sldId id="266" r:id="rId15"/>
    <p:sldId id="284" r:id="rId16"/>
    <p:sldId id="268" r:id="rId17"/>
    <p:sldId id="276" r:id="rId18"/>
    <p:sldId id="280" r:id="rId19"/>
    <p:sldId id="271" r:id="rId20"/>
    <p:sldId id="272" r:id="rId21"/>
    <p:sldId id="273" r:id="rId22"/>
    <p:sldId id="274" r:id="rId23"/>
    <p:sldId id="278" r:id="rId2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6087" autoAdjust="0"/>
  </p:normalViewPr>
  <p:slideViewPr>
    <p:cSldViewPr>
      <p:cViewPr varScale="1">
        <p:scale>
          <a:sx n="69" d="100"/>
          <a:sy n="69" d="100"/>
        </p:scale>
        <p:origin x="13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57"/>
          <c:y val="0.33374488188976559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76C-4AB1-9E93-3921DE0FC15C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76C-4AB1-9E93-3921DE0FC15C}"/>
              </c:ext>
            </c:extLst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76C-4AB1-9E93-3921DE0FC1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76C-4AB1-9E93-3921DE0FC1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76C-4AB1-9E93-3921DE0FC15C}"/>
              </c:ext>
            </c:extLst>
          </c:dPt>
          <c:dPt>
            <c:idx val="5"/>
            <c:bubble3D val="0"/>
            <c:explosion val="1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76C-4AB1-9E93-3921DE0FC15C}"/>
              </c:ext>
            </c:extLst>
          </c:dPt>
          <c:dLbls>
            <c:dLbl>
              <c:idx val="0"/>
              <c:layout>
                <c:manualLayout>
                  <c:x val="0.20087177813576268"/>
                  <c:y val="8.410485102211552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Порески </a:t>
                    </a:r>
                    <a:r>
                      <a:rPr lang="sr-Cyrl-RS" dirty="0"/>
                      <a:t>приходи
</a:t>
                    </a:r>
                    <a:r>
                      <a:rPr lang="sr-Cyrl-RS" dirty="0" smtClean="0"/>
                      <a:t>43,8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6695"/>
                        <a:gd name="adj2" fmla="val 93503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076C-4AB1-9E93-3921DE0FC15C}"/>
                </c:ext>
              </c:extLst>
            </c:dLbl>
            <c:dLbl>
              <c:idx val="1"/>
              <c:layout>
                <c:manualLayout>
                  <c:x val="-0.74505870875458324"/>
                  <c:y val="0.229410264808026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трансфери
</a:t>
                    </a:r>
                    <a:r>
                      <a:rPr lang="sr-Cyrl-RS" dirty="0" smtClean="0"/>
                      <a:t>53,3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2565"/>
                        <a:gd name="adj2" fmla="val -85786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076C-4AB1-9E93-3921DE0FC15C}"/>
                </c:ext>
              </c:extLst>
            </c:dLbl>
            <c:dLbl>
              <c:idx val="2"/>
              <c:layout>
                <c:manualLayout>
                  <c:x val="-0.12423431540014072"/>
                  <c:y val="-0.6182081027715170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Други </a:t>
                    </a:r>
                    <a:r>
                      <a:rPr lang="sr-Cyrl-RS" dirty="0"/>
                      <a:t>приходи
</a:t>
                    </a:r>
                    <a:r>
                      <a:rPr lang="sr-Cyrl-RS" dirty="0" smtClean="0"/>
                      <a:t>2,9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3082"/>
                        <a:gd name="adj2" fmla="val 183178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5-076C-4AB1-9E93-3921DE0FC15C}"/>
                </c:ext>
              </c:extLst>
            </c:dLbl>
            <c:dLbl>
              <c:idx val="3"/>
              <c:layout>
                <c:manualLayout>
                  <c:x val="0.36798283986964414"/>
                  <c:y val="-0.442617644528077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примања од продаје </a:t>
                    </a:r>
                    <a:r>
                      <a:rPr lang="ru-RU" dirty="0" smtClean="0"/>
                      <a:t>добара</a:t>
                    </a:r>
                    <a:r>
                      <a:rPr lang="ru-RU" baseline="0" dirty="0" smtClean="0"/>
                      <a:t> и услуга и приходи од имовине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2,7%</a:t>
                    </a:r>
                    <a:endParaRPr lang="ru-RU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472"/>
                        <a:gd name="adj2" fmla="val 80697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7-076C-4AB1-9E93-3921DE0FC15C}"/>
                </c:ext>
              </c:extLst>
            </c:dLbl>
            <c:dLbl>
              <c:idx val="4"/>
              <c:layout>
                <c:manualLayout>
                  <c:x val="-2.4875852914491015E-2"/>
                  <c:y val="-4.132025143270059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примања од продаје финансијске имовине
</a:t>
                    </a:r>
                    <a:r>
                      <a:rPr lang="ru-RU" dirty="0" smtClean="0"/>
                      <a:t>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76C-4AB1-9E93-3921DE0FC15C}"/>
                </c:ext>
              </c:extLst>
            </c:dLbl>
            <c:dLbl>
              <c:idx val="5"/>
              <c:layout>
                <c:manualLayout>
                  <c:x val="0.47444612635633077"/>
                  <c:y val="0.6257519397376021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Пренета </a:t>
                    </a:r>
                    <a:r>
                      <a:rPr lang="ru-RU" dirty="0"/>
                      <a:t>средства </a:t>
                    </a:r>
                    <a:r>
                      <a:rPr lang="ru-RU" dirty="0" smtClean="0"/>
                      <a:t>из </a:t>
                    </a:r>
                    <a:r>
                      <a:rPr lang="ru-RU" dirty="0"/>
                      <a:t>претходне године
</a:t>
                    </a:r>
                    <a:r>
                      <a:rPr lang="ru-RU" dirty="0" smtClean="0"/>
                      <a:t>43,1%</a:t>
                    </a:r>
                    <a:endParaRPr lang="ru-RU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9038"/>
                        <a:gd name="adj2" fmla="val -94868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B-076C-4AB1-9E93-3921DE0FC15C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General</c:formatCode>
                <c:ptCount val="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76C-4AB1-9E93-3921DE0FC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65"/>
          <c:h val="0.473969059749885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7E-411E-A7EE-877B23681A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7E-411E-A7EE-877B23681AA4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87E-411E-A7EE-877B23681A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87E-411E-A7EE-877B23681A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87E-411E-A7EE-877B23681A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87E-411E-A7EE-877B23681A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87E-411E-A7EE-877B23681A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87E-411E-A7EE-877B23681AA4}"/>
              </c:ext>
            </c:extLst>
          </c:dPt>
          <c:dLbls>
            <c:dLbl>
              <c:idx val="0"/>
              <c:layout>
                <c:manualLayout>
                  <c:x val="-0.375963020030817"/>
                  <c:y val="-7.529411764705881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16,5%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9543"/>
                        <a:gd name="adj2" fmla="val 91763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D87E-411E-A7EE-877B23681AA4}"/>
                </c:ext>
              </c:extLst>
            </c:dLbl>
            <c:dLbl>
              <c:idx val="1"/>
              <c:layout>
                <c:manualLayout>
                  <c:x val="-9.03954802259887E-2"/>
                  <c:y val="-0.3011764705882353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коришћење </a:t>
                    </a:r>
                    <a:r>
                      <a:rPr lang="ru-RU" dirty="0"/>
                      <a:t>услуга и роба
</a:t>
                    </a:r>
                    <a:r>
                      <a:rPr lang="ru-RU" dirty="0" smtClean="0"/>
                      <a:t>32,1%</a:t>
                    </a:r>
                    <a:endParaRPr lang="ru-RU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6135"/>
                        <a:gd name="adj2" fmla="val 89966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D87E-411E-A7EE-877B23681AA4}"/>
                </c:ext>
              </c:extLst>
            </c:dLbl>
            <c:dLbl>
              <c:idx val="2"/>
              <c:layout>
                <c:manualLayout>
                  <c:x val="-0.24653312788906009"/>
                  <c:y val="-0.523921568627450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субвенције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5,9%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3063"/>
                        <a:gd name="adj2" fmla="val 126375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5-D87E-411E-A7EE-877B23681AA4}"/>
                </c:ext>
              </c:extLst>
            </c:dLbl>
            <c:dLbl>
              <c:idx val="3"/>
              <c:layout>
                <c:manualLayout>
                  <c:x val="0.61222377249068916"/>
                  <c:y val="-2.823529411764700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дотације и </a:t>
                    </a:r>
                    <a:r>
                      <a:rPr lang="sr-Cyrl-RS" dirty="0" smtClean="0"/>
                      <a:t>трансфери</a:t>
                    </a:r>
                  </a:p>
                  <a:p>
                    <a:pPr>
                      <a:defRPr sz="1200" b="1"/>
                    </a:pPr>
                    <a:r>
                      <a:rPr lang="sr-Cyrl-RS" dirty="0" smtClean="0"/>
                      <a:t>12,9%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3147"/>
                        <a:gd name="adj2" fmla="val -41583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7-D87E-411E-A7EE-877B23681AA4}"/>
                </c:ext>
              </c:extLst>
            </c:dLbl>
            <c:dLbl>
              <c:idx val="4"/>
              <c:layout>
                <c:manualLayout>
                  <c:x val="1.6435380092126389E-2"/>
                  <c:y val="0.2164705882352941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социјална помоћ
</a:t>
                    </a:r>
                    <a:r>
                      <a:rPr lang="sr-Cyrl-RS" dirty="0" smtClean="0"/>
                      <a:t>8,0%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5651"/>
                        <a:gd name="adj2" fmla="val -154745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D87E-411E-A7EE-877B23681AA4}"/>
                </c:ext>
              </c:extLst>
            </c:dLbl>
            <c:dLbl>
              <c:idx val="5"/>
              <c:layout>
                <c:manualLayout>
                  <c:x val="-7.6014381099126865E-2"/>
                  <c:y val="1.568627450980392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остали </a:t>
                    </a:r>
                    <a:r>
                      <a:rPr lang="sr-Cyrl-RS" dirty="0" smtClean="0"/>
                      <a:t>расходи</a:t>
                    </a:r>
                    <a:r>
                      <a:rPr lang="sr-Cyrl-RS" baseline="0" dirty="0" smtClean="0"/>
                      <a:t> </a:t>
                    </a:r>
                    <a:r>
                      <a:rPr lang="sr-Cyrl-RS" baseline="0" dirty="0" smtClean="0"/>
                      <a:t>6,5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6431"/>
                        <a:gd name="adj2" fmla="val 31284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B-D87E-411E-A7EE-877B23681AA4}"/>
                </c:ext>
              </c:extLst>
            </c:dLbl>
            <c:dLbl>
              <c:idx val="6"/>
              <c:layout>
                <c:manualLayout>
                  <c:x val="0.14791987673343632"/>
                  <c:y val="0.552156862745098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капитални </a:t>
                    </a:r>
                    <a:r>
                      <a:rPr lang="sr-Cyrl-RS" dirty="0"/>
                      <a:t>издаци
</a:t>
                    </a:r>
                    <a:r>
                      <a:rPr lang="sr-Cyrl-RS" dirty="0" smtClean="0"/>
                      <a:t>16,9%</a:t>
                    </a: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5062"/>
                        <a:gd name="adj2" fmla="val -166679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D-D87E-411E-A7EE-877B23681AA4}"/>
                </c:ext>
              </c:extLst>
            </c:dLbl>
            <c:dLbl>
              <c:idx val="7"/>
              <c:layout>
                <c:manualLayout>
                  <c:x val="7.6014381099127004E-2"/>
                  <c:y val="-0.10980392156862767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1,2%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87E-411E-A7EE-877B23681AA4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2000</c:v>
                </c:pt>
                <c:pt idx="1">
                  <c:v>1000</c:v>
                </c:pt>
                <c:pt idx="2">
                  <c:v>3000</c:v>
                </c:pt>
                <c:pt idx="3">
                  <c:v>400</c:v>
                </c:pt>
                <c:pt idx="4">
                  <c:v>500</c:v>
                </c:pt>
                <c:pt idx="5">
                  <c:v>60</c:v>
                </c:pt>
                <c:pt idx="6">
                  <c:v>1500</c:v>
                </c:pt>
                <c:pt idx="7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87E-411E-A7EE-877B23681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3044"/>
          <c:y val="0.37589947089947251"/>
          <c:w val="0.40236148955495138"/>
          <c:h val="0.36484126984127074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16-44F9-9B73-F924052B0F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16-44F9-9B73-F924052B0F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16-44F9-9B73-F924052B0F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16-44F9-9B73-F924052B0F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116-44F9-9B73-F924052B0F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116-44F9-9B73-F924052B0F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116-44F9-9B73-F924052B0F5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116-44F9-9B73-F924052B0F5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116-44F9-9B73-F924052B0F5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116-44F9-9B73-F924052B0F5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D116-44F9-9B73-F924052B0F5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D116-44F9-9B73-F924052B0F5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D116-44F9-9B73-F924052B0F5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D116-44F9-9B73-F924052B0F5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D116-44F9-9B73-F924052B0F5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D116-44F9-9B73-F924052B0F5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D116-44F9-9B73-F924052B0F54}"/>
              </c:ext>
            </c:extLst>
          </c:dPt>
          <c:dLbls>
            <c:dLbl>
              <c:idx val="0"/>
              <c:layout>
                <c:manualLayout>
                  <c:x val="-7.2661217075386877E-3"/>
                  <c:y val="-0.18783068783068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0,1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16-44F9-9B73-F924052B0F54}"/>
                </c:ext>
              </c:extLst>
            </c:dLbl>
            <c:dLbl>
              <c:idx val="1"/>
              <c:layout>
                <c:manualLayout>
                  <c:x val="0.12170753860127159"/>
                  <c:y val="-0.28835978835978965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</a:t>
                    </a:r>
                    <a:r>
                      <a:rPr lang="sr-Cyrl-RS" dirty="0" smtClean="0"/>
                      <a:t>ДЕЛАТНОСТИ 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11,4%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16-44F9-9B73-F924052B0F54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0,0%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116-44F9-9B73-F924052B0F54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0,8%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116-44F9-9B73-F924052B0F54}"/>
                </c:ext>
              </c:extLst>
            </c:dLbl>
            <c:dLbl>
              <c:idx val="4"/>
              <c:layout>
                <c:manualLayout>
                  <c:x val="0.10535876475930971"/>
                  <c:y val="1.0582010582010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6,3%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116-44F9-9B73-F924052B0F54}"/>
                </c:ext>
              </c:extLst>
            </c:dLbl>
            <c:dLbl>
              <c:idx val="5"/>
              <c:layout>
                <c:manualLayout>
                  <c:x val="8.61749339263084E-2"/>
                  <c:y val="3.174605455412079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ЗАШТИТА </a:t>
                    </a:r>
                    <a:r>
                      <a:rPr lang="sr-Cyrl-RS" dirty="0"/>
                      <a:t>ЖИВОТНЕ СРЕДИНЕ
</a:t>
                    </a:r>
                    <a:r>
                      <a:rPr lang="sr-Cyrl-RS" dirty="0" smtClean="0"/>
                      <a:t>0,8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116-44F9-9B73-F924052B0F54}"/>
                </c:ext>
              </c:extLst>
            </c:dLbl>
            <c:dLbl>
              <c:idx val="6"/>
              <c:layout>
                <c:manualLayout>
                  <c:x val="-0.23129943749028345"/>
                  <c:y val="0.174101921230257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ОРГАНИЗАЦИЈА </a:t>
                    </a:r>
                    <a:r>
                      <a:rPr lang="ru-RU" dirty="0"/>
                      <a:t>САОБРАЋАЈА И САОБРАЋАЈНА ИНФРАСТРУКТУРА
</a:t>
                    </a:r>
                    <a:r>
                      <a:rPr lang="ru-RU" dirty="0" smtClean="0"/>
                      <a:t>9,1%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116-44F9-9B73-F924052B0F54}"/>
                </c:ext>
              </c:extLst>
            </c:dLbl>
            <c:dLbl>
              <c:idx val="7"/>
              <c:layout>
                <c:manualLayout>
                  <c:x val="6.9339539863282812E-2"/>
                  <c:y val="7.14661363512267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8,7%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116-44F9-9B73-F924052B0F54}"/>
                </c:ext>
              </c:extLst>
            </c:dLbl>
            <c:dLbl>
              <c:idx val="8"/>
              <c:layout>
                <c:manualLayout>
                  <c:x val="-0.33839137649990841"/>
                  <c:y val="8.005865054481456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</a:t>
                    </a:r>
                    <a:r>
                      <a:rPr lang="ru-RU" dirty="0" smtClean="0"/>
                      <a:t>ВАСПИТАЊЕ</a:t>
                    </a:r>
                    <a:endParaRPr lang="ru-RU" dirty="0"/>
                  </a:p>
                  <a:p>
                    <a:r>
                      <a:rPr lang="ru-RU" dirty="0" smtClean="0"/>
                      <a:t>10,3%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116-44F9-9B73-F924052B0F5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116-44F9-9B73-F924052B0F54}"/>
                </c:ext>
              </c:extLst>
            </c:dLbl>
            <c:dLbl>
              <c:idx val="10"/>
              <c:layout>
                <c:manualLayout>
                  <c:x val="-0.21590108733034019"/>
                  <c:y val="6.07695759433414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9,4%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116-44F9-9B73-F924052B0F54}"/>
                </c:ext>
              </c:extLst>
            </c:dLbl>
            <c:dLbl>
              <c:idx val="11"/>
              <c:layout>
                <c:manualLayout>
                  <c:x val="-0.17801998183469647"/>
                  <c:y val="7.9365079365079413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0,6%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D116-44F9-9B73-F924052B0F54}"/>
                </c:ext>
              </c:extLst>
            </c:dLbl>
            <c:dLbl>
              <c:idx val="12"/>
              <c:layout>
                <c:manualLayout>
                  <c:x val="-0.16530426884650321"/>
                  <c:y val="-3.9682539682539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7,1%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D116-44F9-9B73-F924052B0F54}"/>
                </c:ext>
              </c:extLst>
            </c:dLbl>
            <c:dLbl>
              <c:idx val="13"/>
              <c:layout>
                <c:manualLayout>
                  <c:x val="-0.20708446866485014"/>
                  <c:y val="-1.851851851851858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3,0%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D116-44F9-9B73-F924052B0F54}"/>
                </c:ext>
              </c:extLst>
            </c:dLbl>
            <c:dLbl>
              <c:idx val="14"/>
              <c:layout>
                <c:manualLayout>
                  <c:x val="-0.24704813805631329"/>
                  <c:y val="-0.1031746031746032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25,9%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D116-44F9-9B73-F924052B0F54}"/>
                </c:ext>
              </c:extLst>
            </c:dLbl>
            <c:dLbl>
              <c:idx val="15"/>
              <c:layout>
                <c:manualLayout>
                  <c:x val="-3.5912700282197084E-2"/>
                  <c:y val="-0.219538234727806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4,6%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D116-44F9-9B73-F924052B0F5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116-44F9-9B73-F924052B0F54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105</c:v>
                </c:pt>
                <c:pt idx="1">
                  <c:v>25</c:v>
                </c:pt>
                <c:pt idx="2">
                  <c:v>22</c:v>
                </c:pt>
                <c:pt idx="3">
                  <c:v>54</c:v>
                </c:pt>
                <c:pt idx="4">
                  <c:v>65</c:v>
                </c:pt>
                <c:pt idx="5">
                  <c:v>88</c:v>
                </c:pt>
                <c:pt idx="6">
                  <c:v>90</c:v>
                </c:pt>
                <c:pt idx="7">
                  <c:v>22</c:v>
                </c:pt>
                <c:pt idx="8">
                  <c:v>47</c:v>
                </c:pt>
                <c:pt idx="9">
                  <c:v>87</c:v>
                </c:pt>
                <c:pt idx="10">
                  <c:v>90</c:v>
                </c:pt>
                <c:pt idx="11">
                  <c:v>99</c:v>
                </c:pt>
                <c:pt idx="12">
                  <c:v>101</c:v>
                </c:pt>
                <c:pt idx="13">
                  <c:v>105</c:v>
                </c:pt>
                <c:pt idx="14">
                  <c:v>55</c:v>
                </c:pt>
                <c:pt idx="15">
                  <c:v>12</c:v>
                </c:pt>
                <c:pt idx="1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116-44F9-9B73-F924052B0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општине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Дом </a:t>
          </a:r>
          <a:r>
            <a:rPr lang="sr-Cyrl-RS" sz="1200" dirty="0"/>
            <a:t>здравља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C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C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C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sr-Latn-C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</a:t>
          </a:r>
          <a:r>
            <a:rPr lang="sr-Latn-CS" sz="1400" dirty="0" smtClean="0"/>
            <a:t>2</a:t>
          </a:r>
          <a:r>
            <a:rPr lang="en-GB" sz="1400" dirty="0" smtClean="0"/>
            <a:t>5</a:t>
          </a:r>
          <a:r>
            <a:rPr lang="sr-Cyrl-RS" sz="1400" dirty="0" smtClean="0"/>
            <a:t>. </a:t>
          </a:r>
          <a:r>
            <a:rPr lang="sr-Cyrl-RS" sz="1400" dirty="0" smtClean="0"/>
            <a:t>годину и др.</a:t>
          </a:r>
        </a:p>
        <a:p>
          <a:pPr algn="l"/>
          <a:r>
            <a:rPr lang="sr-Cyrl-RS" sz="1400" dirty="0" smtClean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C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C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C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C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C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C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C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C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C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C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en-GB" sz="1300" dirty="0" smtClean="0">
              <a:solidFill>
                <a:schemeClr val="bg1"/>
              </a:solidFill>
            </a:rPr>
            <a:t>591</a:t>
          </a:r>
          <a:r>
            <a:rPr lang="sr-Latn-CS" sz="1300" dirty="0" smtClean="0">
              <a:solidFill>
                <a:schemeClr val="bg1"/>
              </a:solidFill>
            </a:rPr>
            <a:t>.</a:t>
          </a:r>
          <a:r>
            <a:rPr lang="en-GB" sz="1300" dirty="0" smtClean="0">
              <a:solidFill>
                <a:schemeClr val="bg1"/>
              </a:solidFill>
            </a:rPr>
            <a:t>212</a:t>
          </a:r>
          <a:r>
            <a:rPr lang="sr-Latn-CS" sz="1300" dirty="0" smtClean="0">
              <a:solidFill>
                <a:schemeClr val="bg1"/>
              </a:solidFill>
            </a:rPr>
            <a:t>.</a:t>
          </a:r>
          <a:r>
            <a:rPr lang="en-GB" sz="1300" dirty="0" smtClean="0">
              <a:solidFill>
                <a:schemeClr val="bg1"/>
              </a:solidFill>
            </a:rPr>
            <a:t>000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en-GB" dirty="0" smtClean="0"/>
            <a:t>413</a:t>
          </a:r>
          <a:r>
            <a:rPr lang="sr-Latn-CS" dirty="0" smtClean="0"/>
            <a:t>.</a:t>
          </a:r>
          <a:r>
            <a:rPr lang="en-GB" dirty="0" smtClean="0"/>
            <a:t>112</a:t>
          </a:r>
          <a:r>
            <a:rPr lang="sr-Latn-CS" dirty="0" smtClean="0"/>
            <a:t>.</a:t>
          </a:r>
          <a:r>
            <a:rPr lang="en-GB" dirty="0" smtClean="0"/>
            <a:t>000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en-GB" dirty="0" smtClean="0">
              <a:solidFill>
                <a:srgbClr val="FF0000"/>
              </a:solidFill>
            </a:rPr>
            <a:t>178</a:t>
          </a:r>
          <a:r>
            <a:rPr lang="sr-Latn-CS" dirty="0" smtClean="0">
              <a:solidFill>
                <a:srgbClr val="FF0000"/>
              </a:solidFill>
            </a:rPr>
            <a:t>.</a:t>
          </a:r>
          <a:r>
            <a:rPr lang="en-GB" dirty="0" smtClean="0">
              <a:solidFill>
                <a:srgbClr val="FF0000"/>
              </a:solidFill>
            </a:rPr>
            <a:t>1</a:t>
          </a:r>
          <a:r>
            <a:rPr lang="sr-Latn-CS" dirty="0" smtClean="0">
              <a:solidFill>
                <a:srgbClr val="FF0000"/>
              </a:solidFill>
            </a:rPr>
            <a:t>00.000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D96E659A-663E-485D-BF89-FD74BE74A5C4}" type="pres">
      <dgm:prSet presAssocID="{1F884CF4-1E4C-423F-AE7B-0BAC3D9736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2"/>
      <dgm:spPr/>
      <dgm:t>
        <a:bodyPr/>
        <a:lstStyle/>
        <a:p>
          <a:endParaRPr lang="sr-Latn-C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2"/>
      <dgm:spPr/>
      <dgm:t>
        <a:bodyPr/>
        <a:lstStyle/>
        <a:p>
          <a:endParaRPr lang="sr-Latn-C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3" custScaleX="130342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</a:t>
          </a:r>
          <a:r>
            <a:rPr lang="sr-Cyrl-RS" altLang="en-US" sz="1400" dirty="0" smtClean="0">
              <a:latin typeface="Calibri" panose="020F0502020204030204" pitchFamily="34" charset="0"/>
            </a:rPr>
            <a:t>за</a:t>
          </a:r>
          <a:r>
            <a:rPr lang="sr-Latn-CS" altLang="en-US" sz="1400" dirty="0" smtClean="0">
              <a:latin typeface="Calibri" panose="020F0502020204030204" pitchFamily="34" charset="0"/>
            </a:rPr>
            <a:t> </a:t>
          </a:r>
          <a:r>
            <a:rPr lang="sr-Cyrl-RS" altLang="en-US" sz="1400" dirty="0" smtClean="0">
              <a:latin typeface="Calibri" panose="020F0502020204030204" pitchFamily="34" charset="0"/>
            </a:rPr>
            <a:t>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en-GB" dirty="0" smtClean="0">
              <a:solidFill>
                <a:schemeClr val="tx1"/>
              </a:solidFill>
            </a:rPr>
            <a:t>591</a:t>
          </a:r>
          <a:r>
            <a:rPr lang="sr-Latn-CS" b="0" dirty="0" smtClean="0">
              <a:solidFill>
                <a:schemeClr val="tx1"/>
              </a:solidFill>
            </a:rPr>
            <a:t>.</a:t>
          </a:r>
          <a:r>
            <a:rPr lang="en-GB" b="0" dirty="0" smtClean="0">
              <a:solidFill>
                <a:schemeClr val="tx1"/>
              </a:solidFill>
            </a:rPr>
            <a:t>212</a:t>
          </a:r>
          <a:r>
            <a:rPr lang="sr-Latn-CS" b="0" dirty="0" smtClean="0">
              <a:solidFill>
                <a:schemeClr val="tx1"/>
              </a:solidFill>
            </a:rPr>
            <a:t>.</a:t>
          </a:r>
          <a:r>
            <a:rPr lang="en-GB" b="0" dirty="0" smtClean="0">
              <a:solidFill>
                <a:schemeClr val="tx1"/>
              </a:solidFill>
            </a:rPr>
            <a:t>000</a:t>
          </a:r>
          <a:endParaRPr lang="sr-Latn-CS" dirty="0" smtClean="0">
            <a:solidFill>
              <a:schemeClr val="tx1"/>
            </a:solidFill>
          </a:endParaRPr>
        </a:p>
        <a:p>
          <a:pPr algn="ctr"/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/>
            <a:t>Трансфери 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</a:t>
          </a:r>
          <a:r>
            <a:rPr lang="sr-Cyrl-RS" dirty="0" smtClean="0"/>
            <a:t>добара и услуга и приходи од имовине  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</a:t>
          </a:r>
          <a:r>
            <a:rPr lang="sr-Cyrl-RS" sz="1000" dirty="0" smtClean="0"/>
            <a:t>година</a:t>
          </a:r>
          <a:r>
            <a:rPr lang="sr-Cyrl-RS" sz="1000" dirty="0" smtClean="0">
              <a:solidFill>
                <a:schemeClr val="tx1"/>
              </a:solidFill>
            </a:rPr>
            <a:t> </a:t>
          </a:r>
          <a:r>
            <a:rPr lang="sr-Cyrl-RS" sz="1000" dirty="0" smtClean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C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приватним предузетницима и </a:t>
          </a:r>
          <a:r>
            <a:rPr lang="ru-RU" sz="1400" dirty="0"/>
            <a:t>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</a:t>
          </a:r>
          <a:r>
            <a:rPr lang="sr-Cyrl-RS" sz="1400" dirty="0" smtClean="0"/>
            <a:t>грађана и помоћ породицама са децом ( стипендије основних студија, стипендије мастер сртдија, превоз ученика основних школа и предшколске установе, превоз средњошколаца</a:t>
          </a:r>
          <a:r>
            <a:rPr lang="sr-Latn-CS" sz="1400" dirty="0" smtClean="0"/>
            <a:t>,</a:t>
          </a:r>
          <a:r>
            <a:rPr lang="sr-Cyrl-RS" sz="1400" dirty="0" smtClean="0"/>
            <a:t> уџбеници за 1. разред основне школе ). 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en-GB" dirty="0" smtClean="0">
              <a:solidFill>
                <a:schemeClr val="bg1"/>
              </a:solidFill>
            </a:rPr>
            <a:t>591</a:t>
          </a:r>
          <a:r>
            <a:rPr lang="sr-Latn-CS" dirty="0" smtClean="0">
              <a:solidFill>
                <a:schemeClr val="bg1"/>
              </a:solidFill>
            </a:rPr>
            <a:t>.</a:t>
          </a:r>
          <a:r>
            <a:rPr lang="en-GB" dirty="0" smtClean="0">
              <a:solidFill>
                <a:schemeClr val="bg1"/>
              </a:solidFill>
            </a:rPr>
            <a:t>212</a:t>
          </a:r>
          <a:r>
            <a:rPr lang="sr-Latn-CS" dirty="0" smtClean="0">
              <a:solidFill>
                <a:schemeClr val="bg1"/>
              </a:solidFill>
            </a:rPr>
            <a:t>.</a:t>
          </a:r>
          <a:r>
            <a:rPr lang="en-GB" dirty="0" smtClean="0">
              <a:solidFill>
                <a:schemeClr val="bg1"/>
              </a:solidFill>
            </a:rPr>
            <a:t>000</a:t>
          </a:r>
          <a:endParaRPr lang="en-US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Коришћење роба и услуга </a:t>
          </a:r>
          <a:endParaRPr lang="en-US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Субвенције </a:t>
          </a:r>
          <a:endParaRPr lang="en-US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Капитални издаци </a:t>
          </a:r>
          <a:endParaRPr lang="en-US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Расходи за запослене </a:t>
          </a:r>
          <a:endParaRPr lang="en-US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Социјална помоћ </a:t>
          </a:r>
          <a:endParaRPr lang="en-US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Дотације и трансфери </a:t>
          </a:r>
          <a:endParaRPr lang="en-US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Остали расходи </a:t>
          </a:r>
          <a:endParaRPr lang="en-US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резерве </a:t>
          </a:r>
          <a:endParaRPr lang="en-US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31723" custScaleY="134986" custLinFactNeighborX="-2362" custLinFactNeighborY="245"/>
      <dgm:spPr/>
      <dgm:t>
        <a:bodyPr/>
        <a:lstStyle/>
        <a:p>
          <a:endParaRPr lang="sr-Latn-CS"/>
        </a:p>
      </dgm:t>
    </dgm:pt>
    <dgm:pt modelId="{73F305AC-CFDC-45B1-8AB8-6FABD1C99179}" type="pres">
      <dgm:prSet presAssocID="{A7091EAC-498C-4E8C-B46B-331B042A0C75}" presName="node" presStyleLbl="node1" presStyleIdx="0" presStyleCnt="8" custScaleX="141131" custScaleY="14091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sr-Latn-CS"/>
        </a:p>
      </dgm:t>
    </dgm:pt>
    <dgm:pt modelId="{A14630AA-C1BD-4A7E-B665-0A7C9B6C19C9}" type="pres">
      <dgm:prSet presAssocID="{3FA5C700-C8EE-4CAC-8DA0-0BA7CA952C72}" presName="node" presStyleLbl="node1" presStyleIdx="1" presStyleCnt="8" custScaleX="131953" custScaleY="12996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sr-Latn-CS"/>
        </a:p>
      </dgm:t>
    </dgm:pt>
    <dgm:pt modelId="{E43F7264-94BE-4E7E-8A98-A0D70BB3AF06}" type="pres">
      <dgm:prSet presAssocID="{4746DA87-483C-4B84-9A22-BC58F96CB23A}" presName="node" presStyleLbl="node1" presStyleIdx="2" presStyleCnt="8" custScaleX="121003" custScaleY="119208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sr-Latn-CS"/>
        </a:p>
      </dgm:t>
    </dgm:pt>
    <dgm:pt modelId="{115526CD-270E-4C52-A164-15F2B6F9FE39}" type="pres">
      <dgm:prSet presAssocID="{8329AE49-ECD5-4C13-B90F-CA83B6E6F994}" presName="node" presStyleLbl="node1" presStyleIdx="3" presStyleCnt="8" custScaleX="120594" custScaleY="11631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sr-Latn-CS"/>
        </a:p>
      </dgm:t>
    </dgm:pt>
    <dgm:pt modelId="{5101AD7C-EA94-402A-A388-0FD916639D60}" type="pres">
      <dgm:prSet presAssocID="{9C6F0069-43DC-402D-BD84-1006528FCE04}" presName="node" presStyleLbl="node1" presStyleIdx="4" presStyleCnt="8" custScaleX="117384" custScaleY="118966" custRadScaleRad="98874" custRadScaleInc="-5820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sr-Latn-CS"/>
        </a:p>
      </dgm:t>
    </dgm:pt>
    <dgm:pt modelId="{D19ADD6D-9F0A-4766-B637-BB2D5495A9BB}" type="pres">
      <dgm:prSet presAssocID="{ED01A515-5448-4A3E-A2EC-575448D0F5AA}" presName="node" presStyleLbl="node1" presStyleIdx="5" presStyleCnt="8" custScaleX="113767" custScaleY="11631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sr-Latn-CS"/>
        </a:p>
      </dgm:t>
    </dgm:pt>
    <dgm:pt modelId="{4F05B281-B6DB-45BB-A427-1BF92AADC139}" type="pres">
      <dgm:prSet presAssocID="{AE26BF5A-34A6-4192-8BEA-D9ECFB941642}" presName="node" presStyleLbl="node1" presStyleIdx="6" presStyleCnt="8" custScaleX="112359" custScaleY="125494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sr-Latn-CS"/>
        </a:p>
      </dgm:t>
    </dgm:pt>
    <dgm:pt modelId="{2D6C03BD-4023-431E-84F6-C080A9961C8A}" type="pres">
      <dgm:prSet presAssocID="{91651A17-950C-49EC-8C35-2517548AE9E6}" presName="node" presStyleLbl="node1" presStyleIdx="7" presStyleCnt="8" custScaleX="134628" custScaleY="131362" custRadScaleRad="93377" custRadScaleInc="-24115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sr-Latn-C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269767" y="266763"/>
          <a:ext cx="3277819" cy="327774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Општинска управа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Скупштина општине</a:t>
          </a:r>
          <a:endParaRPr lang="en-US" sz="1600" kern="1200" dirty="0"/>
        </a:p>
      </dsp:txBody>
      <dsp:txXfrm>
        <a:off x="1749792" y="746778"/>
        <a:ext cx="2317769" cy="2317718"/>
      </dsp:txXfrm>
    </dsp:sp>
    <dsp:sp modelId="{6AE34D3E-FD5D-4402-89AF-BF559D3EC92D}">
      <dsp:nvSpPr>
        <dsp:cNvPr id="0" name=""/>
        <dsp:cNvSpPr/>
      </dsp:nvSpPr>
      <dsp:spPr>
        <a:xfrm>
          <a:off x="3140020" y="117427"/>
          <a:ext cx="364540" cy="36453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276826" y="3300978"/>
          <a:ext cx="263956" cy="26421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758508" y="1597009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495417" y="3582038"/>
          <a:ext cx="364540" cy="3645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351807" y="635510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519703" y="2146874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20061" y="656851"/>
          <a:ext cx="2063988" cy="173519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82203" y="910964"/>
        <a:ext cx="1459460" cy="1226965"/>
      </dsp:txXfrm>
    </dsp:sp>
    <dsp:sp modelId="{D4397D2C-6DDE-4A42-9855-5F94ADD7F1F8}">
      <dsp:nvSpPr>
        <dsp:cNvPr id="0" name=""/>
        <dsp:cNvSpPr/>
      </dsp:nvSpPr>
      <dsp:spPr>
        <a:xfrm>
          <a:off x="2771212" y="646997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70607" y="2581099"/>
          <a:ext cx="658977" cy="65899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883476" y="231535"/>
          <a:ext cx="1332585" cy="133215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Дом </a:t>
          </a:r>
          <a:r>
            <a:rPr lang="sr-Cyrl-RS" sz="1200" kern="1200" dirty="0"/>
            <a:t>здравља</a:t>
          </a:r>
          <a:endParaRPr lang="en-US" sz="1200" kern="1200" dirty="0"/>
        </a:p>
      </dsp:txBody>
      <dsp:txXfrm>
        <a:off x="5078629" y="426625"/>
        <a:ext cx="942279" cy="941979"/>
      </dsp:txXfrm>
    </dsp:sp>
    <dsp:sp modelId="{4ABBCF6F-E7DA-4CE7-A2F5-6DD06BFAA1FA}">
      <dsp:nvSpPr>
        <dsp:cNvPr id="0" name=""/>
        <dsp:cNvSpPr/>
      </dsp:nvSpPr>
      <dsp:spPr>
        <a:xfrm>
          <a:off x="4289116" y="1151296"/>
          <a:ext cx="364540" cy="3645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20061" y="3365308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752314" y="2989286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</a:t>
          </a:r>
          <a:r>
            <a:rPr lang="sr-Latn-CS" sz="1400" kern="1200" dirty="0" smtClean="0"/>
            <a:t>2</a:t>
          </a:r>
          <a:r>
            <a:rPr lang="en-GB" sz="1400" kern="1200" dirty="0" smtClean="0"/>
            <a:t>5</a:t>
          </a:r>
          <a:r>
            <a:rPr lang="sr-Cyrl-RS" sz="1400" kern="1200" dirty="0" smtClean="0"/>
            <a:t>. </a:t>
          </a:r>
          <a:r>
            <a:rPr lang="sr-Cyrl-RS" sz="1400" kern="1200" dirty="0" smtClean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1839" y="117311"/>
          <a:ext cx="1518127" cy="15181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Средства из буџета општине </a:t>
          </a:r>
          <a:r>
            <a:rPr lang="en-GB" sz="1400" kern="1200" dirty="0" smtClean="0"/>
            <a:t>413</a:t>
          </a:r>
          <a:r>
            <a:rPr lang="sr-Latn-CS" sz="1400" kern="1200" dirty="0" smtClean="0"/>
            <a:t>.</a:t>
          </a:r>
          <a:r>
            <a:rPr lang="en-GB" sz="1400" kern="1200" dirty="0" smtClean="0"/>
            <a:t>112</a:t>
          </a:r>
          <a:r>
            <a:rPr lang="sr-Latn-CS" sz="1400" kern="1200" dirty="0" smtClean="0"/>
            <a:t>.</a:t>
          </a:r>
          <a:r>
            <a:rPr lang="en-GB" sz="1400" kern="1200" dirty="0" smtClean="0"/>
            <a:t>000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224164" y="339636"/>
        <a:ext cx="1073477" cy="1073477"/>
      </dsp:txXfrm>
    </dsp:sp>
    <dsp:sp modelId="{98F3E7AB-6934-48FA-B82F-FBEAF1B2375D}">
      <dsp:nvSpPr>
        <dsp:cNvPr id="0" name=""/>
        <dsp:cNvSpPr/>
      </dsp:nvSpPr>
      <dsp:spPr>
        <a:xfrm>
          <a:off x="1643239" y="436118"/>
          <a:ext cx="880514" cy="880514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759951" y="772827"/>
        <a:ext cx="647090" cy="207096"/>
      </dsp:txXfrm>
    </dsp:sp>
    <dsp:sp modelId="{2F60A798-586E-4E47-B649-25F047F36835}">
      <dsp:nvSpPr>
        <dsp:cNvPr id="0" name=""/>
        <dsp:cNvSpPr/>
      </dsp:nvSpPr>
      <dsp:spPr>
        <a:xfrm>
          <a:off x="2647025" y="117311"/>
          <a:ext cx="1518127" cy="1518127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Пренета средства из ранијих година</a:t>
          </a:r>
          <a:r>
            <a:rPr lang="sr-Cyrl-RS" sz="1400" kern="1200" dirty="0">
              <a:solidFill>
                <a:srgbClr val="FF0000"/>
              </a:solidFill>
            </a:rPr>
            <a:t> </a:t>
          </a:r>
          <a:r>
            <a:rPr lang="en-GB" sz="1400" kern="1200" dirty="0" smtClean="0">
              <a:solidFill>
                <a:srgbClr val="FF0000"/>
              </a:solidFill>
            </a:rPr>
            <a:t>178</a:t>
          </a:r>
          <a:r>
            <a:rPr lang="sr-Latn-CS" sz="1400" kern="1200" dirty="0" smtClean="0">
              <a:solidFill>
                <a:srgbClr val="FF0000"/>
              </a:solidFill>
            </a:rPr>
            <a:t>.</a:t>
          </a:r>
          <a:r>
            <a:rPr lang="en-GB" sz="1400" kern="1200" dirty="0" smtClean="0">
              <a:solidFill>
                <a:srgbClr val="FF0000"/>
              </a:solidFill>
            </a:rPr>
            <a:t>1</a:t>
          </a:r>
          <a:r>
            <a:rPr lang="sr-Latn-CS" sz="1400" kern="1200" dirty="0" smtClean="0">
              <a:solidFill>
                <a:srgbClr val="FF0000"/>
              </a:solidFill>
            </a:rPr>
            <a:t>00.000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2869350" y="339636"/>
        <a:ext cx="1073477" cy="1073477"/>
      </dsp:txXfrm>
    </dsp:sp>
    <dsp:sp modelId="{41F09F99-3DCC-47E4-9188-F7D103A1F6E3}">
      <dsp:nvSpPr>
        <dsp:cNvPr id="0" name=""/>
        <dsp:cNvSpPr/>
      </dsp:nvSpPr>
      <dsp:spPr>
        <a:xfrm>
          <a:off x="4288424" y="436118"/>
          <a:ext cx="880514" cy="880514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405136" y="617504"/>
        <a:ext cx="647090" cy="517742"/>
      </dsp:txXfrm>
    </dsp:sp>
    <dsp:sp modelId="{6C1FFF0F-B1A4-4C41-B9D3-30452A0DFA4B}">
      <dsp:nvSpPr>
        <dsp:cNvPr id="0" name=""/>
        <dsp:cNvSpPr/>
      </dsp:nvSpPr>
      <dsp:spPr>
        <a:xfrm>
          <a:off x="5294050" y="307715"/>
          <a:ext cx="1978757" cy="1284609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en-GB" sz="1300" kern="1200" dirty="0" smtClean="0">
              <a:solidFill>
                <a:schemeClr val="bg1"/>
              </a:solidFill>
            </a:rPr>
            <a:t>591</a:t>
          </a:r>
          <a:r>
            <a:rPr lang="sr-Latn-CS" sz="1300" kern="1200" dirty="0" smtClean="0">
              <a:solidFill>
                <a:schemeClr val="bg1"/>
              </a:solidFill>
            </a:rPr>
            <a:t>.</a:t>
          </a:r>
          <a:r>
            <a:rPr lang="en-GB" sz="1300" kern="1200" dirty="0" smtClean="0">
              <a:solidFill>
                <a:schemeClr val="bg1"/>
              </a:solidFill>
            </a:rPr>
            <a:t>212</a:t>
          </a:r>
          <a:r>
            <a:rPr lang="sr-Latn-CS" sz="1300" kern="1200" dirty="0" smtClean="0">
              <a:solidFill>
                <a:schemeClr val="bg1"/>
              </a:solidFill>
            </a:rPr>
            <a:t>.</a:t>
          </a:r>
          <a:r>
            <a:rPr lang="en-GB" sz="1300" kern="1200" dirty="0" smtClean="0">
              <a:solidFill>
                <a:schemeClr val="bg1"/>
              </a:solidFill>
            </a:rPr>
            <a:t>000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583832" y="495842"/>
        <a:ext cx="1399193" cy="908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</a:t>
          </a:r>
          <a:r>
            <a:rPr lang="sr-Cyrl-RS" altLang="en-US" sz="1400" kern="1200" dirty="0" smtClean="0">
              <a:latin typeface="Calibri" panose="020F0502020204030204" pitchFamily="34" charset="0"/>
            </a:rPr>
            <a:t>за</a:t>
          </a:r>
          <a:r>
            <a:rPr lang="sr-Latn-CS" altLang="en-US" sz="1400" kern="1200" dirty="0" smtClean="0">
              <a:latin typeface="Calibri" panose="020F0502020204030204" pitchFamily="34" charset="0"/>
            </a:rPr>
            <a:t> </a:t>
          </a:r>
          <a:r>
            <a:rPr lang="sr-Cyrl-RS" altLang="en-US" sz="1400" kern="1200" dirty="0" smtClean="0">
              <a:latin typeface="Calibri" panose="020F0502020204030204" pitchFamily="34" charset="0"/>
            </a:rPr>
            <a:t>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/>
            <a:t>Укупни буџетски приходи и примања  </a:t>
          </a:r>
          <a:r>
            <a:rPr lang="en-GB" sz="2000" kern="1200" dirty="0" smtClean="0">
              <a:solidFill>
                <a:schemeClr val="tx1"/>
              </a:solidFill>
            </a:rPr>
            <a:t>591</a:t>
          </a:r>
          <a:r>
            <a:rPr lang="sr-Latn-CS" sz="2000" b="0" kern="1200" dirty="0" smtClean="0">
              <a:solidFill>
                <a:schemeClr val="tx1"/>
              </a:solidFill>
            </a:rPr>
            <a:t>.</a:t>
          </a:r>
          <a:r>
            <a:rPr lang="en-GB" sz="2000" b="0" kern="1200" dirty="0" smtClean="0">
              <a:solidFill>
                <a:schemeClr val="tx1"/>
              </a:solidFill>
            </a:rPr>
            <a:t>212</a:t>
          </a:r>
          <a:r>
            <a:rPr lang="sr-Latn-CS" sz="2000" b="0" kern="1200" dirty="0" smtClean="0">
              <a:solidFill>
                <a:schemeClr val="tx1"/>
              </a:solidFill>
            </a:rPr>
            <a:t>.</a:t>
          </a:r>
          <a:r>
            <a:rPr lang="en-GB" sz="2000" b="0" kern="1200" dirty="0" smtClean="0">
              <a:solidFill>
                <a:schemeClr val="tx1"/>
              </a:solidFill>
            </a:rPr>
            <a:t>000</a:t>
          </a:r>
          <a:endParaRPr lang="sr-Latn-CS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 </a:t>
          </a:r>
          <a:r>
            <a:rPr lang="sr-Cyrl-RS" sz="2000" kern="1200" dirty="0"/>
            <a:t>динара</a:t>
          </a:r>
          <a:endParaRPr lang="en-US" sz="20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 пореза  </a:t>
          </a:r>
          <a:endParaRPr lang="en-US" sz="10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Трансфери </a:t>
          </a:r>
          <a:endParaRPr lang="en-US" sz="10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Други приходи  </a:t>
          </a:r>
          <a:endParaRPr lang="en-US" sz="10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нефинансијске имовине  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</a:t>
          </a:r>
          <a:r>
            <a:rPr lang="sr-Cyrl-RS" sz="1000" kern="1200" dirty="0" smtClean="0"/>
            <a:t>добара и услуга и приходи од имовине  </a:t>
          </a:r>
          <a:endParaRPr lang="en-US" sz="10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</a:t>
          </a:r>
          <a:r>
            <a:rPr lang="sr-Cyrl-RS" sz="1000" kern="1200" dirty="0" smtClean="0"/>
            <a:t>година</a:t>
          </a:r>
          <a:r>
            <a:rPr lang="sr-Cyrl-RS" sz="1000" kern="1200" dirty="0" smtClean="0">
              <a:solidFill>
                <a:schemeClr val="tx1"/>
              </a:solidFill>
            </a:rPr>
            <a:t> </a:t>
          </a:r>
          <a:r>
            <a:rPr lang="sr-Cyrl-RS" sz="1000" kern="1200" dirty="0" smtClean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248890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Расходи за запослене</a:t>
          </a:r>
          <a:endParaRPr lang="en-US" sz="1200" b="1" kern="1200" dirty="0"/>
        </a:p>
      </dsp:txBody>
      <dsp:txXfrm>
        <a:off x="0" y="248890"/>
        <a:ext cx="2055390" cy="237600"/>
      </dsp:txXfrm>
    </dsp:sp>
    <dsp:sp modelId="{02385D1D-92EB-445D-B736-940004751C79}">
      <dsp:nvSpPr>
        <dsp:cNvPr id="0" name=""/>
        <dsp:cNvSpPr/>
      </dsp:nvSpPr>
      <dsp:spPr>
        <a:xfrm>
          <a:off x="2055390" y="115240"/>
          <a:ext cx="411078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115240"/>
          <a:ext cx="5590663" cy="50490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115240"/>
        <a:ext cx="5590663" cy="504900"/>
      </dsp:txXfrm>
    </dsp:sp>
    <dsp:sp modelId="{F40D94EA-52E0-4740-A924-EAF350BDF213}">
      <dsp:nvSpPr>
        <dsp:cNvPr id="0" name=""/>
        <dsp:cNvSpPr/>
      </dsp:nvSpPr>
      <dsp:spPr>
        <a:xfrm>
          <a:off x="0" y="893515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Коришћење роба и услуга </a:t>
          </a:r>
          <a:endParaRPr lang="en-US" sz="1200" kern="1200" dirty="0"/>
        </a:p>
      </dsp:txBody>
      <dsp:txXfrm>
        <a:off x="0" y="893515"/>
        <a:ext cx="2055390" cy="237600"/>
      </dsp:txXfrm>
    </dsp:sp>
    <dsp:sp modelId="{0E930D30-96BC-4D43-B65A-EE88C46DBE48}">
      <dsp:nvSpPr>
        <dsp:cNvPr id="0" name=""/>
        <dsp:cNvSpPr/>
      </dsp:nvSpPr>
      <dsp:spPr>
        <a:xfrm>
          <a:off x="2055390" y="663340"/>
          <a:ext cx="411078" cy="6979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63340"/>
          <a:ext cx="5590663" cy="69795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63340"/>
        <a:ext cx="5590663" cy="697950"/>
      </dsp:txXfrm>
    </dsp:sp>
    <dsp:sp modelId="{CCB8139E-CA19-491D-9FCD-6BF28923C725}">
      <dsp:nvSpPr>
        <dsp:cNvPr id="0" name=""/>
        <dsp:cNvSpPr/>
      </dsp:nvSpPr>
      <dsp:spPr>
        <a:xfrm>
          <a:off x="0" y="1731190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Дотације и трансфери</a:t>
          </a:r>
          <a:endParaRPr lang="en-US" sz="1200" b="1" kern="1200" dirty="0"/>
        </a:p>
      </dsp:txBody>
      <dsp:txXfrm>
        <a:off x="0" y="1731190"/>
        <a:ext cx="2055390" cy="237600"/>
      </dsp:txXfrm>
    </dsp:sp>
    <dsp:sp modelId="{14D1633C-A097-4A5A-8269-B04E98857E56}">
      <dsp:nvSpPr>
        <dsp:cNvPr id="0" name=""/>
        <dsp:cNvSpPr/>
      </dsp:nvSpPr>
      <dsp:spPr>
        <a:xfrm>
          <a:off x="2055390" y="1404490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404490"/>
          <a:ext cx="5590663" cy="8910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404490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72340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Остали расходи</a:t>
          </a:r>
          <a:endParaRPr lang="en-US" sz="1200" b="1" kern="1200" dirty="0"/>
        </a:p>
      </dsp:txBody>
      <dsp:txXfrm>
        <a:off x="0" y="2472340"/>
        <a:ext cx="2055390" cy="237600"/>
      </dsp:txXfrm>
    </dsp:sp>
    <dsp:sp modelId="{435AB433-2559-485A-A03D-C32F36288071}">
      <dsp:nvSpPr>
        <dsp:cNvPr id="0" name=""/>
        <dsp:cNvSpPr/>
      </dsp:nvSpPr>
      <dsp:spPr>
        <a:xfrm>
          <a:off x="2055390" y="2338690"/>
          <a:ext cx="411078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38690"/>
          <a:ext cx="5590663" cy="5049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38690"/>
        <a:ext cx="5590663" cy="504900"/>
      </dsp:txXfrm>
    </dsp:sp>
    <dsp:sp modelId="{EFAACCF6-3A6A-4536-89B0-F0A7C44F6BE1}">
      <dsp:nvSpPr>
        <dsp:cNvPr id="0" name=""/>
        <dsp:cNvSpPr/>
      </dsp:nvSpPr>
      <dsp:spPr>
        <a:xfrm>
          <a:off x="0" y="3020440"/>
          <a:ext cx="205740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Субвенције</a:t>
          </a:r>
          <a:endParaRPr lang="en-US" sz="1200" b="1" kern="1200" dirty="0"/>
        </a:p>
      </dsp:txBody>
      <dsp:txXfrm>
        <a:off x="0" y="3020440"/>
        <a:ext cx="2057400" cy="237600"/>
      </dsp:txXfrm>
    </dsp:sp>
    <dsp:sp modelId="{6497CA82-45EE-4BD1-AEB4-CC3961FBFB74}">
      <dsp:nvSpPr>
        <dsp:cNvPr id="0" name=""/>
        <dsp:cNvSpPr/>
      </dsp:nvSpPr>
      <dsp:spPr>
        <a:xfrm>
          <a:off x="2057399" y="2886790"/>
          <a:ext cx="411480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6790"/>
          <a:ext cx="5596128" cy="5049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</a:t>
          </a:r>
          <a:r>
            <a:rPr lang="ru-RU" sz="1400" kern="1200" dirty="0" smtClean="0"/>
            <a:t>приватним предузетницима и </a:t>
          </a:r>
          <a:r>
            <a:rPr lang="ru-RU" sz="1400" kern="1200" dirty="0"/>
            <a:t>пољопривредним произвођачима. </a:t>
          </a:r>
          <a:endParaRPr lang="en-US" sz="1400" kern="1200" dirty="0"/>
        </a:p>
      </dsp:txBody>
      <dsp:txXfrm>
        <a:off x="2633471" y="2886790"/>
        <a:ext cx="5596128" cy="504900"/>
      </dsp:txXfrm>
    </dsp:sp>
    <dsp:sp modelId="{939B76D1-BB33-4E50-9ECD-839FB5787B95}">
      <dsp:nvSpPr>
        <dsp:cNvPr id="0" name=""/>
        <dsp:cNvSpPr/>
      </dsp:nvSpPr>
      <dsp:spPr>
        <a:xfrm>
          <a:off x="0" y="3865540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Социјална заштита</a:t>
          </a:r>
          <a:endParaRPr lang="en-US" sz="1200" b="1" kern="1200" dirty="0"/>
        </a:p>
      </dsp:txBody>
      <dsp:txXfrm>
        <a:off x="0" y="3865540"/>
        <a:ext cx="2055390" cy="237600"/>
      </dsp:txXfrm>
    </dsp:sp>
    <dsp:sp modelId="{7845F59F-6101-48DE-ABCC-EC5351843F5B}">
      <dsp:nvSpPr>
        <dsp:cNvPr id="0" name=""/>
        <dsp:cNvSpPr/>
      </dsp:nvSpPr>
      <dsp:spPr>
        <a:xfrm>
          <a:off x="2055390" y="3434890"/>
          <a:ext cx="411078" cy="1098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4890"/>
          <a:ext cx="5590663" cy="10989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</a:t>
          </a:r>
          <a:r>
            <a:rPr lang="sr-Cyrl-RS" sz="1400" kern="1200" dirty="0" smtClean="0"/>
            <a:t>грађана и помоћ породицама са децом ( стипендије основних студија, стипендије мастер сртдија, превоз ученика основних школа и предшколске установе, превоз средњошколаца</a:t>
          </a:r>
          <a:r>
            <a:rPr lang="sr-Latn-CS" sz="1400" kern="1200" dirty="0" smtClean="0"/>
            <a:t>,</a:t>
          </a:r>
          <a:r>
            <a:rPr lang="sr-Cyrl-RS" sz="1400" kern="1200" dirty="0" smtClean="0"/>
            <a:t> уџбеници за 1. разред основне школе ). </a:t>
          </a:r>
          <a:endParaRPr lang="en-US" sz="1400" kern="1200" dirty="0"/>
        </a:p>
      </dsp:txBody>
      <dsp:txXfrm>
        <a:off x="2630900" y="3434890"/>
        <a:ext cx="5590663" cy="1098900"/>
      </dsp:txXfrm>
    </dsp:sp>
    <dsp:sp modelId="{B471A916-B6F4-4017-A447-E2C98CEE19B9}">
      <dsp:nvSpPr>
        <dsp:cNvPr id="0" name=""/>
        <dsp:cNvSpPr/>
      </dsp:nvSpPr>
      <dsp:spPr>
        <a:xfrm>
          <a:off x="0" y="4673515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Буџетска резерва</a:t>
          </a:r>
          <a:endParaRPr lang="en-US" sz="1200" b="1" kern="1200" dirty="0"/>
        </a:p>
      </dsp:txBody>
      <dsp:txXfrm>
        <a:off x="0" y="4673515"/>
        <a:ext cx="2055390" cy="237600"/>
      </dsp:txXfrm>
    </dsp:sp>
    <dsp:sp modelId="{7F976215-9D17-4223-A92A-D3302071B429}">
      <dsp:nvSpPr>
        <dsp:cNvPr id="0" name=""/>
        <dsp:cNvSpPr/>
      </dsp:nvSpPr>
      <dsp:spPr>
        <a:xfrm>
          <a:off x="2055390" y="4576990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4576990"/>
          <a:ext cx="5590663" cy="43065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Буџетска резерва </a:t>
          </a:r>
          <a:r>
            <a:rPr lang="sr-Cyrl-RS" sz="12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200" kern="1200" dirty="0"/>
        </a:p>
      </dsp:txBody>
      <dsp:txXfrm>
        <a:off x="2630900" y="4576990"/>
        <a:ext cx="5590663" cy="430650"/>
      </dsp:txXfrm>
    </dsp:sp>
    <dsp:sp modelId="{320B77C6-F8A0-4CEB-8B55-79E4A1BAF9E9}">
      <dsp:nvSpPr>
        <dsp:cNvPr id="0" name=""/>
        <dsp:cNvSpPr/>
      </dsp:nvSpPr>
      <dsp:spPr>
        <a:xfrm>
          <a:off x="0" y="5147365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Капитални издаци</a:t>
          </a:r>
          <a:endParaRPr lang="en-US" sz="1200" b="1" kern="1200" dirty="0"/>
        </a:p>
      </dsp:txBody>
      <dsp:txXfrm>
        <a:off x="0" y="5147365"/>
        <a:ext cx="2055390" cy="237600"/>
      </dsp:txXfrm>
    </dsp:sp>
    <dsp:sp modelId="{803A06C6-F698-48F4-A91D-0B2B17EECBA4}">
      <dsp:nvSpPr>
        <dsp:cNvPr id="0" name=""/>
        <dsp:cNvSpPr/>
      </dsp:nvSpPr>
      <dsp:spPr>
        <a:xfrm>
          <a:off x="2055390" y="5050840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5050840"/>
          <a:ext cx="5590663" cy="43065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Капитални издаци </a:t>
          </a:r>
          <a:r>
            <a:rPr lang="sr-Cyrl-RS" sz="12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200" kern="1200" dirty="0"/>
        </a:p>
      </dsp:txBody>
      <dsp:txXfrm>
        <a:off x="2630900" y="5050840"/>
        <a:ext cx="5590663" cy="4306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406080" y="452153"/>
          <a:ext cx="3704076" cy="3704076"/>
        </a:xfrm>
        <a:prstGeom prst="blockArc">
          <a:avLst>
            <a:gd name="adj1" fmla="val 13069771"/>
            <a:gd name="adj2" fmla="val 15892869"/>
            <a:gd name="adj3" fmla="val 3434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234321" y="643702"/>
          <a:ext cx="3704076" cy="3704076"/>
        </a:xfrm>
        <a:prstGeom prst="blockArc">
          <a:avLst>
            <a:gd name="adj1" fmla="val 11148650"/>
            <a:gd name="adj2" fmla="val 13556078"/>
            <a:gd name="adj3" fmla="val 3434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8100000"/>
            <a:gd name="adj2" fmla="val 10800000"/>
            <a:gd name="adj3" fmla="val 3434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2223280" y="439336"/>
          <a:ext cx="3704076" cy="3704076"/>
        </a:xfrm>
        <a:prstGeom prst="blockArc">
          <a:avLst>
            <a:gd name="adj1" fmla="val 5309683"/>
            <a:gd name="adj2" fmla="val 8045950"/>
            <a:gd name="adj3" fmla="val 3434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264706" y="438719"/>
          <a:ext cx="3704076" cy="3704076"/>
        </a:xfrm>
        <a:prstGeom prst="blockArc">
          <a:avLst>
            <a:gd name="adj1" fmla="val 2755725"/>
            <a:gd name="adj2" fmla="val 5387933"/>
            <a:gd name="adj3" fmla="val 3434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0"/>
            <a:gd name="adj2" fmla="val 2700000"/>
            <a:gd name="adj3" fmla="val 3434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18900000"/>
            <a:gd name="adj2" fmla="val 0"/>
            <a:gd name="adj3" fmla="val 3434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16200000"/>
            <a:gd name="adj2" fmla="val 18900000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178707" y="1468767"/>
          <a:ext cx="1662034" cy="17032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>
              <a:solidFill>
                <a:schemeClr val="bg1"/>
              </a:solidFill>
            </a:rPr>
            <a:t>Укупни расходи и издаци </a:t>
          </a:r>
          <a:r>
            <a:rPr lang="en-GB" sz="1700" kern="1200" dirty="0" smtClean="0">
              <a:solidFill>
                <a:schemeClr val="bg1"/>
              </a:solidFill>
            </a:rPr>
            <a:t>591</a:t>
          </a:r>
          <a:r>
            <a:rPr lang="sr-Latn-CS" sz="1700" kern="1200" dirty="0" smtClean="0">
              <a:solidFill>
                <a:schemeClr val="bg1"/>
              </a:solidFill>
            </a:rPr>
            <a:t>.</a:t>
          </a:r>
          <a:r>
            <a:rPr lang="en-GB" sz="1700" kern="1200" dirty="0" smtClean="0">
              <a:solidFill>
                <a:schemeClr val="bg1"/>
              </a:solidFill>
            </a:rPr>
            <a:t>212</a:t>
          </a:r>
          <a:r>
            <a:rPr lang="sr-Latn-CS" sz="1700" kern="1200" dirty="0" smtClean="0">
              <a:solidFill>
                <a:schemeClr val="bg1"/>
              </a:solidFill>
            </a:rPr>
            <a:t>.</a:t>
          </a:r>
          <a:r>
            <a:rPr lang="en-GB" sz="1700" kern="1200" dirty="0" smtClean="0">
              <a:solidFill>
                <a:schemeClr val="bg1"/>
              </a:solidFill>
            </a:rPr>
            <a:t>000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422106" y="1718196"/>
        <a:ext cx="1175236" cy="1204347"/>
      </dsp:txXfrm>
    </dsp:sp>
    <dsp:sp modelId="{73F305AC-CFDC-45B1-8AB8-6FABD1C99179}">
      <dsp:nvSpPr>
        <dsp:cNvPr id="0" name=""/>
        <dsp:cNvSpPr/>
      </dsp:nvSpPr>
      <dsp:spPr>
        <a:xfrm>
          <a:off x="3472453" y="-131104"/>
          <a:ext cx="1246518" cy="12446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bg1"/>
              </a:solidFill>
            </a:rPr>
            <a:t>Коришћење роба и услуга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3655001" y="51168"/>
        <a:ext cx="881422" cy="880084"/>
      </dsp:txXfrm>
    </dsp:sp>
    <dsp:sp modelId="{A14630AA-C1BD-4A7E-B665-0A7C9B6C19C9}">
      <dsp:nvSpPr>
        <dsp:cNvPr id="0" name=""/>
        <dsp:cNvSpPr/>
      </dsp:nvSpPr>
      <dsp:spPr>
        <a:xfrm>
          <a:off x="4800090" y="450388"/>
          <a:ext cx="1165455" cy="1147914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Дотације и трансфери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4970767" y="618496"/>
        <a:ext cx="824101" cy="811698"/>
      </dsp:txXfrm>
    </dsp:sp>
    <dsp:sp modelId="{E43F7264-94BE-4E7E-8A98-A0D70BB3AF06}">
      <dsp:nvSpPr>
        <dsp:cNvPr id="0" name=""/>
        <dsp:cNvSpPr/>
      </dsp:nvSpPr>
      <dsp:spPr>
        <a:xfrm>
          <a:off x="5381584" y="1785007"/>
          <a:ext cx="1068741" cy="1052887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Расходи за запослене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538097" y="1939199"/>
        <a:ext cx="755715" cy="744503"/>
      </dsp:txXfrm>
    </dsp:sp>
    <dsp:sp modelId="{115526CD-270E-4C52-A164-15F2B6F9FE39}">
      <dsp:nvSpPr>
        <dsp:cNvPr id="0" name=""/>
        <dsp:cNvSpPr/>
      </dsp:nvSpPr>
      <dsp:spPr>
        <a:xfrm>
          <a:off x="4850254" y="3084884"/>
          <a:ext cx="1065128" cy="1027344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Социјална помоћ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006238" y="3235335"/>
        <a:ext cx="753160" cy="726442"/>
      </dsp:txXfrm>
    </dsp:sp>
    <dsp:sp modelId="{5101AD7C-EA94-402A-A388-0FD916639D60}">
      <dsp:nvSpPr>
        <dsp:cNvPr id="0" name=""/>
        <dsp:cNvSpPr/>
      </dsp:nvSpPr>
      <dsp:spPr>
        <a:xfrm>
          <a:off x="3604745" y="3585613"/>
          <a:ext cx="1036777" cy="1050749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Субвенције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3756577" y="3739492"/>
        <a:ext cx="733113" cy="742991"/>
      </dsp:txXfrm>
    </dsp:sp>
    <dsp:sp modelId="{D19ADD6D-9F0A-4766-B637-BB2D5495A9BB}">
      <dsp:nvSpPr>
        <dsp:cNvPr id="0" name=""/>
        <dsp:cNvSpPr/>
      </dsp:nvSpPr>
      <dsp:spPr>
        <a:xfrm>
          <a:off x="2306192" y="3084884"/>
          <a:ext cx="1004830" cy="1027344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Остали расходи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453346" y="3235335"/>
        <a:ext cx="710522" cy="726442"/>
      </dsp:txXfrm>
    </dsp:sp>
    <dsp:sp modelId="{4F05B281-B6DB-45BB-A427-1BF92AADC139}">
      <dsp:nvSpPr>
        <dsp:cNvPr id="0" name=""/>
        <dsp:cNvSpPr/>
      </dsp:nvSpPr>
      <dsp:spPr>
        <a:xfrm>
          <a:off x="1779274" y="1757247"/>
          <a:ext cx="992394" cy="1108407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Средства резерве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924607" y="1919569"/>
        <a:ext cx="701728" cy="783763"/>
      </dsp:txXfrm>
    </dsp:sp>
    <dsp:sp modelId="{2D6C03BD-4023-431E-84F6-C080A9961C8A}">
      <dsp:nvSpPr>
        <dsp:cNvPr id="0" name=""/>
        <dsp:cNvSpPr/>
      </dsp:nvSpPr>
      <dsp:spPr>
        <a:xfrm>
          <a:off x="2225879" y="607694"/>
          <a:ext cx="1189082" cy="116023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Капитални издаци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400016" y="777606"/>
        <a:ext cx="840808" cy="820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stinamalocrnice.r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ОПШТИНА</a:t>
            </a:r>
            <a:r>
              <a:rPr lang="en-US" dirty="0"/>
              <a:t> </a:t>
            </a:r>
            <a:r>
              <a:rPr lang="sr-Cyrl-RS" dirty="0" smtClean="0"/>
              <a:t>МАЛО ЦРНИЋЕ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>
            <a:normAutofit/>
          </a:bodyPr>
          <a:lstStyle/>
          <a:p>
            <a:r>
              <a:rPr lang="sr-Cyrl-RS" dirty="0"/>
              <a:t>ГРАЂАНСКИ ВОДИЧ КРОЗ </a:t>
            </a:r>
            <a:r>
              <a:rPr lang="sr-Cyrl-RS" dirty="0" smtClean="0"/>
              <a:t>ОДЛУКУ </a:t>
            </a:r>
            <a:r>
              <a:rPr lang="sr-Cyrl-RS" dirty="0"/>
              <a:t>О БУЏЕТУ за </a:t>
            </a:r>
            <a:r>
              <a:rPr lang="sr-Cyrl-RS" dirty="0" smtClean="0"/>
              <a:t>20</a:t>
            </a:r>
            <a:r>
              <a:rPr lang="sr-Latn-CS" dirty="0" smtClean="0"/>
              <a:t>2</a:t>
            </a:r>
            <a:r>
              <a:rPr lang="en-GB" dirty="0" smtClean="0"/>
              <a:t>5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8680"/>
            <a:ext cx="1143220" cy="13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825598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</a:t>
            </a:r>
            <a:r>
              <a:rPr lang="sr-Latn-CS" sz="3000" b="1" dirty="0" smtClean="0"/>
              <a:t>2</a:t>
            </a:r>
            <a:r>
              <a:rPr lang="en-GB" sz="3000" b="1" dirty="0"/>
              <a:t>5</a:t>
            </a:r>
            <a:r>
              <a:rPr lang="sr-Cyrl-RS" sz="3000" b="1" dirty="0" smtClean="0"/>
              <a:t>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5794486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</a:t>
            </a:r>
            <a:r>
              <a:rPr lang="sr-Latn-CS" sz="2900" b="1" dirty="0" smtClean="0"/>
              <a:t>2</a:t>
            </a:r>
            <a:r>
              <a:rPr lang="sr-Cyrl-RS" sz="2900" b="1" dirty="0"/>
              <a:t>5</a:t>
            </a:r>
            <a:r>
              <a:rPr lang="sr-Cyrl-RS" sz="2900" b="1" dirty="0" smtClean="0"/>
              <a:t>. </a:t>
            </a:r>
            <a:r>
              <a:rPr lang="sr-Cyrl-RS" sz="2900" b="1" dirty="0"/>
              <a:t>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027539"/>
              </p:ext>
            </p:extLst>
          </p:nvPr>
        </p:nvGraphicFramePr>
        <p:xfrm>
          <a:off x="1115616" y="1667235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sr-Latn-CS" dirty="0" smtClean="0"/>
              <a:t>2</a:t>
            </a:r>
            <a:r>
              <a:rPr lang="en-GB" dirty="0" smtClean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306444" y="1510506"/>
            <a:ext cx="8229600" cy="11303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202</a:t>
            </a:r>
            <a:r>
              <a:rPr lang="sr-Latn-CS" dirty="0" smtClean="0"/>
              <a:t>3</a:t>
            </a:r>
            <a:r>
              <a:rPr lang="sr-Cyrl-RS" dirty="0" smtClean="0"/>
              <a:t>. </a:t>
            </a:r>
            <a:r>
              <a:rPr lang="sr-Cyrl-RS" dirty="0"/>
              <a:t>години </a:t>
            </a:r>
            <a:r>
              <a:rPr lang="sr-Cyrl-RS" dirty="0" smtClean="0"/>
              <a:t>смањили су се</a:t>
            </a:r>
            <a:r>
              <a:rPr lang="sr-Cyrl-RS" b="1" dirty="0" smtClean="0"/>
              <a:t> </a:t>
            </a:r>
            <a:r>
              <a:rPr lang="sr-Cyrl-RS" dirty="0"/>
              <a:t>у односу на последњу измену Одлуке о буџету за </a:t>
            </a:r>
            <a:r>
              <a:rPr lang="sr-Cyrl-RS" dirty="0" smtClean="0"/>
              <a:t>20</a:t>
            </a:r>
            <a:r>
              <a:rPr lang="sr-Latn-CS" dirty="0" smtClean="0"/>
              <a:t>2</a:t>
            </a:r>
            <a:r>
              <a:rPr lang="sr-Latn-CS" dirty="0"/>
              <a:t>3</a:t>
            </a:r>
            <a:r>
              <a:rPr lang="sr-Cyrl-RS" dirty="0" smtClean="0"/>
              <a:t>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Latn-CS" b="1" dirty="0" smtClean="0"/>
              <a:t>68</a:t>
            </a:r>
            <a:r>
              <a:rPr lang="sr-Cyrl-RS" b="1" dirty="0" smtClean="0"/>
              <a:t>.</a:t>
            </a:r>
            <a:r>
              <a:rPr lang="sr-Latn-CS" b="1" dirty="0" smtClean="0"/>
              <a:t>124</a:t>
            </a:r>
            <a:r>
              <a:rPr lang="sr-Cyrl-RS" b="1" dirty="0" smtClean="0"/>
              <a:t>.</a:t>
            </a:r>
            <a:r>
              <a:rPr lang="sr-Latn-CS" b="1" dirty="0" smtClean="0"/>
              <a:t>684 </a:t>
            </a:r>
            <a:r>
              <a:rPr lang="sr-Cyrl-RS" dirty="0" smtClean="0"/>
              <a:t>динара</a:t>
            </a:r>
            <a:r>
              <a:rPr lang="sr-Cyrl-RS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2708920"/>
            <a:ext cx="6851650" cy="242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FF0000"/>
                </a:solidFill>
              </a:rPr>
              <a:t>Порески приходи </a:t>
            </a:r>
            <a:r>
              <a:rPr lang="sr-Cyrl-RS" sz="2400" dirty="0" smtClean="0"/>
              <a:t>су повећани за </a:t>
            </a:r>
            <a:r>
              <a:rPr lang="sr-Latn-CS" sz="2400" dirty="0" smtClean="0"/>
              <a:t>2</a:t>
            </a:r>
            <a:r>
              <a:rPr lang="en-GB" sz="2400" dirty="0" smtClean="0"/>
              <a:t>1</a:t>
            </a:r>
            <a:r>
              <a:rPr lang="sr-Cyrl-RS" sz="2400" dirty="0" smtClean="0"/>
              <a:t>.</a:t>
            </a:r>
            <a:r>
              <a:rPr lang="en-GB" sz="2400" dirty="0" smtClean="0"/>
              <a:t>000</a:t>
            </a:r>
            <a:r>
              <a:rPr lang="sr-Cyrl-RS" sz="2400" dirty="0" smtClean="0"/>
              <a:t>.</a:t>
            </a:r>
            <a:r>
              <a:rPr lang="en-GB" sz="2400" dirty="0" smtClean="0"/>
              <a:t>000</a:t>
            </a:r>
            <a:r>
              <a:rPr lang="sr-Cyrl-RS" sz="2400" dirty="0" smtClean="0"/>
              <a:t> </a:t>
            </a:r>
            <a:r>
              <a:rPr lang="sr-Cyrl-RS" sz="2400" dirty="0" smtClean="0"/>
              <a:t>динара</a:t>
            </a:r>
            <a:endParaRPr lang="sr-Latn-C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Пренета средства </a:t>
            </a:r>
            <a:r>
              <a:rPr lang="sr-Cyrl-RS" sz="2400" dirty="0"/>
              <a:t>су </a:t>
            </a:r>
            <a:r>
              <a:rPr lang="sr-Cyrl-RS" sz="2400" dirty="0" smtClean="0"/>
              <a:t>смањена </a:t>
            </a:r>
            <a:r>
              <a:rPr lang="sr-Cyrl-RS" sz="2400" dirty="0"/>
              <a:t>за </a:t>
            </a:r>
            <a:r>
              <a:rPr lang="en-GB" sz="2400" dirty="0" smtClean="0"/>
              <a:t>107</a:t>
            </a:r>
            <a:r>
              <a:rPr lang="sr-Cyrl-RS" sz="2400" dirty="0" smtClean="0"/>
              <a:t>.</a:t>
            </a:r>
            <a:r>
              <a:rPr lang="en-GB" sz="2400" dirty="0" smtClean="0"/>
              <a:t>9</a:t>
            </a:r>
            <a:r>
              <a:rPr lang="en-GB" sz="2400" dirty="0" smtClean="0"/>
              <a:t>00</a:t>
            </a:r>
            <a:r>
              <a:rPr lang="sr-Cyrl-RS" sz="2400" dirty="0" smtClean="0"/>
              <a:t>.</a:t>
            </a:r>
            <a:r>
              <a:rPr lang="sr-Latn-CS" sz="2400" dirty="0" smtClean="0"/>
              <a:t>0</a:t>
            </a:r>
            <a:r>
              <a:rPr lang="en-GB" sz="2400" dirty="0" smtClean="0"/>
              <a:t>00</a:t>
            </a:r>
            <a:r>
              <a:rPr lang="sr-Cyrl-RS" sz="2400" dirty="0" smtClean="0"/>
              <a:t> </a:t>
            </a:r>
            <a:r>
              <a:rPr lang="sr-Cyrl-RS" sz="2400" dirty="0"/>
              <a:t>динара</a:t>
            </a:r>
            <a:r>
              <a:rPr lang="sr-Cyrl-R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FF0000"/>
                </a:solidFill>
              </a:rPr>
              <a:t>Донације и трансфери </a:t>
            </a:r>
            <a:r>
              <a:rPr lang="sr-Cyrl-RS" sz="2400" dirty="0" smtClean="0"/>
              <a:t>су смањени за </a:t>
            </a:r>
            <a:r>
              <a:rPr lang="en-GB" sz="2400" dirty="0"/>
              <a:t>1</a:t>
            </a:r>
            <a:r>
              <a:rPr lang="sr-Cyrl-RS" sz="2400" dirty="0" smtClean="0"/>
              <a:t>.</a:t>
            </a:r>
            <a:r>
              <a:rPr lang="sr-Latn-CS" sz="2400" dirty="0" smtClean="0"/>
              <a:t>6</a:t>
            </a:r>
            <a:r>
              <a:rPr lang="en-GB" sz="2400" dirty="0" smtClean="0"/>
              <a:t>00</a:t>
            </a:r>
            <a:r>
              <a:rPr lang="sr-Cyrl-RS" sz="2400" dirty="0" smtClean="0"/>
              <a:t>.</a:t>
            </a:r>
            <a:r>
              <a:rPr lang="sr-Latn-CS" sz="2400" dirty="0" smtClean="0"/>
              <a:t>000</a:t>
            </a:r>
          </a:p>
          <a:p>
            <a:pPr marL="0" indent="0"/>
            <a:r>
              <a:rPr lang="sr-Cyrl-RS" sz="2400" dirty="0" smtClean="0"/>
              <a:t> динара</a:t>
            </a:r>
          </a:p>
          <a:p>
            <a:pPr marL="0" indent="0"/>
            <a:endParaRPr lang="sr-Cyrl-RS" sz="2400" b="1" dirty="0" smtClean="0">
              <a:solidFill>
                <a:schemeClr val="accent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</a:t>
            </a:r>
            <a:r>
              <a:rPr lang="en-GB" sz="1700" dirty="0"/>
              <a:t>5</a:t>
            </a:r>
            <a:r>
              <a:rPr lang="sr-Cyrl-RS" sz="1700" dirty="0" smtClean="0"/>
              <a:t>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591</a:t>
            </a:r>
            <a:r>
              <a:rPr lang="sr-Latn-CS" b="1" dirty="0" smtClean="0"/>
              <a:t>.</a:t>
            </a:r>
            <a:r>
              <a:rPr lang="en-GB" b="1" dirty="0" smtClean="0"/>
              <a:t>212</a:t>
            </a:r>
            <a:r>
              <a:rPr lang="sr-Latn-CS" b="1" dirty="0" smtClean="0"/>
              <a:t>.</a:t>
            </a:r>
            <a:r>
              <a:rPr lang="en-GB" b="1" dirty="0" smtClean="0"/>
              <a:t>000</a:t>
            </a:r>
            <a:r>
              <a:rPr lang="sr-Cyrl-RS" b="1" dirty="0" smtClean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034765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</a:t>
            </a:r>
            <a:r>
              <a:rPr lang="sr-Cyrl-RS" sz="3000" b="1" dirty="0" smtClean="0"/>
              <a:t>202</a:t>
            </a:r>
            <a:r>
              <a:rPr lang="en-GB" sz="3000" b="1" dirty="0"/>
              <a:t>5</a:t>
            </a:r>
            <a:r>
              <a:rPr lang="sr-Cyrl-RS" sz="3000" b="1" dirty="0" smtClean="0"/>
              <a:t>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0464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964305"/>
              </p:ext>
            </p:extLst>
          </p:nvPr>
        </p:nvGraphicFramePr>
        <p:xfrm>
          <a:off x="1187624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</a:t>
            </a:r>
            <a:r>
              <a:rPr lang="sr-Latn-CS" sz="3200" b="1" dirty="0" smtClean="0"/>
              <a:t>2</a:t>
            </a:r>
            <a:r>
              <a:rPr lang="en-GB" sz="3200" b="1" dirty="0"/>
              <a:t>5</a:t>
            </a:r>
            <a:r>
              <a:rPr lang="sr-Cyrl-RS" sz="3200" b="1" dirty="0" smtClean="0"/>
              <a:t>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2019"/>
            <a:ext cx="8229600" cy="830263"/>
          </a:xfrm>
        </p:spPr>
        <p:txBody>
          <a:bodyPr/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202</a:t>
            </a:r>
            <a:r>
              <a:rPr lang="en-GB" sz="2800" dirty="0"/>
              <a:t>4</a:t>
            </a:r>
            <a:r>
              <a:rPr lang="sr-Cyrl-RS" sz="2800" dirty="0" smtClean="0"/>
              <a:t>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80253" y="1092282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202</a:t>
            </a:r>
            <a:r>
              <a:rPr lang="en-GB" sz="2000" dirty="0"/>
              <a:t>5</a:t>
            </a:r>
            <a:r>
              <a:rPr lang="sr-Cyrl-RS" sz="2000" dirty="0" smtClean="0"/>
              <a:t>. </a:t>
            </a:r>
            <a:r>
              <a:rPr lang="sr-Cyrl-RS" sz="2000" dirty="0"/>
              <a:t>години су </a:t>
            </a:r>
            <a:r>
              <a:rPr lang="sr-Cyrl-RS" sz="2000" dirty="0" smtClean="0"/>
              <a:t>се смањили </a:t>
            </a:r>
            <a:r>
              <a:rPr lang="sr-Cyrl-RS" sz="2000" dirty="0"/>
              <a:t>у односу на последњу измену Одлуке о буџету за </a:t>
            </a:r>
            <a:r>
              <a:rPr lang="sr-Cyrl-RS" sz="2000" dirty="0" smtClean="0"/>
              <a:t>202</a:t>
            </a:r>
            <a:r>
              <a:rPr lang="sr-Cyrl-RS" sz="2000" dirty="0"/>
              <a:t>4</a:t>
            </a:r>
            <a:r>
              <a:rPr lang="sr-Cyrl-RS" sz="2000" dirty="0" smtClean="0"/>
              <a:t>. </a:t>
            </a:r>
            <a:r>
              <a:rPr lang="sr-Cyrl-RS" sz="2000" dirty="0"/>
              <a:t>годину </a:t>
            </a:r>
            <a:r>
              <a:rPr lang="sr-Cyrl-RS" sz="2000" dirty="0" smtClean="0"/>
              <a:t>за </a:t>
            </a:r>
            <a:r>
              <a:rPr lang="en-GB" sz="2000" dirty="0" smtClean="0"/>
              <a:t>133</a:t>
            </a:r>
            <a:r>
              <a:rPr lang="sr-Cyrl-RS" sz="2000" dirty="0" smtClean="0"/>
              <a:t>.</a:t>
            </a:r>
            <a:r>
              <a:rPr lang="en-GB" sz="2000" dirty="0" smtClean="0"/>
              <a:t>621</a:t>
            </a:r>
            <a:r>
              <a:rPr lang="sr-Cyrl-RS" sz="2000" dirty="0" smtClean="0"/>
              <a:t>.</a:t>
            </a:r>
            <a:r>
              <a:rPr lang="en-GB" sz="2000" dirty="0" smtClean="0"/>
              <a:t>000</a:t>
            </a:r>
            <a:r>
              <a:rPr lang="sr-Cyrl-RS" sz="2000" dirty="0" smtClean="0"/>
              <a:t> </a:t>
            </a:r>
            <a:r>
              <a:rPr lang="sr-Cyrl-RS" sz="2000" dirty="0" smtClean="0"/>
              <a:t>динара 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979712" y="2690058"/>
            <a:ext cx="6851650" cy="31152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смањени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су за 1.000.000.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Cyrl-RS" sz="1700" b="1" dirty="0" smtClean="0">
                <a:solidFill>
                  <a:schemeClr val="hlink"/>
                </a:solidFill>
              </a:rPr>
              <a:t> </a:t>
            </a:r>
            <a:r>
              <a:rPr lang="sr-Cyrl-RS" sz="1700" dirty="0"/>
              <a:t>динара</a:t>
            </a:r>
            <a:r>
              <a:rPr lang="sr-Cyrl-RS" sz="1700" dirty="0" smtClean="0"/>
              <a:t>;</a:t>
            </a:r>
            <a:endParaRPr lang="sr-Cyrl-R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r-Cyrl-R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Субвенције </a:t>
            </a:r>
            <a: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 смањене за </a:t>
            </a:r>
            <a: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22.000.000 </a:t>
            </a:r>
            <a:r>
              <a:rPr lang="sr-Cyrl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динара;</a:t>
            </a:r>
            <a:endParaRPr lang="sr-Cyrl-R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r-Cyrl-RS" sz="1700" dirty="0" smtClean="0"/>
              <a:t> </a:t>
            </a:r>
            <a:r>
              <a:rPr lang="sr-Cyrl-RS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Дотације и трансфери </a:t>
            </a:r>
            <a:r>
              <a:rPr lang="sr-Cyrl-RS" sz="1700" dirty="0" smtClean="0"/>
              <a:t>су </a:t>
            </a:r>
            <a:r>
              <a:rPr lang="sr-Cyrl-RS" sz="1700" dirty="0" smtClean="0"/>
              <a:t>повећани</a:t>
            </a:r>
            <a:r>
              <a:rPr lang="sr-Cyrl-RS" sz="1700" dirty="0" smtClean="0"/>
              <a:t> </a:t>
            </a:r>
            <a:r>
              <a:rPr lang="sr-Cyrl-RS" sz="1700" dirty="0" smtClean="0"/>
              <a:t>за</a:t>
            </a:r>
            <a:r>
              <a:rPr lang="sr-Latn-CS" sz="1700" dirty="0" smtClean="0"/>
              <a:t> </a:t>
            </a:r>
            <a:r>
              <a:rPr lang="sr-Cyrl-RS" sz="1700" dirty="0" smtClean="0"/>
              <a:t>3.000.000 динара</a:t>
            </a:r>
            <a:r>
              <a:rPr lang="sr-Cyrl-RS" sz="1700" b="1" dirty="0" smtClean="0"/>
              <a:t>;</a:t>
            </a:r>
            <a:endParaRPr lang="sr-Cyrl-RS" altLang="en-US" sz="1700" dirty="0"/>
          </a:p>
          <a:p>
            <a:pPr>
              <a:defRPr/>
            </a:pP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sr-Cyrl-RS" sz="1800" dirty="0"/>
              <a:t>су</a:t>
            </a: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800" dirty="0" smtClean="0"/>
              <a:t>смањени 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sr-Cyrl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sr-Cyrl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.000.000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динара</a:t>
            </a:r>
            <a:endParaRPr lang="sr-Cyrl-R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r-Cyrl-R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Остали расходи 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смањени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.000.000 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</a:p>
          <a:p>
            <a:pPr>
              <a:defRPr/>
            </a:pPr>
            <a:r>
              <a:rPr lang="sr-Cyrl-R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роба и услуга 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су смањени за 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11.000.000 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</a:p>
          <a:p>
            <a:pPr marL="0" indent="0">
              <a:buNone/>
              <a:defRPr/>
            </a:pPr>
            <a:endParaRPr lang="sr-Cyrl-RS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r-Cyrl-RS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r-Cyrl-R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r-Latn-C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r-Cyrl-RS" sz="1700" b="1" dirty="0" smtClean="0"/>
          </a:p>
          <a:p>
            <a:pPr>
              <a:defRPr/>
            </a:pPr>
            <a:endParaRPr lang="sr-Latn-R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522787"/>
            <a:ext cx="6985322" cy="15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/>
            <a:endParaRPr lang="en-US" b="1" dirty="0" smtClean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pPr marL="0" indent="0">
              <a:spcBef>
                <a:spcPct val="20000"/>
              </a:spcBef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06464"/>
              </p:ext>
            </p:extLst>
          </p:nvPr>
        </p:nvGraphicFramePr>
        <p:xfrm>
          <a:off x="91846" y="980729"/>
          <a:ext cx="8960308" cy="54097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</a:t>
                      </a:r>
                      <a:r>
                        <a:rPr lang="sr-Latn-CS" sz="1200" dirty="0" smtClean="0"/>
                        <a:t>2</a:t>
                      </a:r>
                      <a:r>
                        <a:rPr lang="sr-Cyrl-RS" sz="1200" dirty="0" smtClean="0"/>
                        <a:t>4.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</a:t>
                      </a:r>
                      <a:r>
                        <a:rPr lang="sr-Cyrl-RS" sz="1200" kern="1200" dirty="0" smtClean="0">
                          <a:effectLst/>
                        </a:rPr>
                        <a:t>Становање, урбанизам </a:t>
                      </a:r>
                      <a:r>
                        <a:rPr lang="sr-Cyrl-RS" sz="1200" kern="1200" dirty="0">
                          <a:effectLst/>
                        </a:rPr>
                        <a:t>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 </a:t>
                      </a:r>
                      <a:r>
                        <a:rPr lang="sr-Cyrl-RS" sz="1000" dirty="0" smtClean="0"/>
                        <a:t>605.000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0.</a:t>
                      </a:r>
                      <a:r>
                        <a:rPr lang="sr-Latn-CS" sz="1000" dirty="0" smtClean="0"/>
                        <a:t>1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67</a:t>
                      </a:r>
                      <a:r>
                        <a:rPr lang="sr-Latn-CS" sz="1000" dirty="0" smtClean="0"/>
                        <a:t>.</a:t>
                      </a:r>
                      <a:r>
                        <a:rPr lang="sr-Cyrl-RS" sz="1000" dirty="0" smtClean="0"/>
                        <a:t>304.000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11</a:t>
                      </a:r>
                      <a:r>
                        <a:rPr lang="sr-Latn-CS" sz="1000" dirty="0" smtClean="0"/>
                        <a:t>,</a:t>
                      </a:r>
                      <a:r>
                        <a:rPr lang="sr-Cyrl-RS" sz="1000" dirty="0" smtClean="0"/>
                        <a:t>4%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          1.000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0,0%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4.599.430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0,8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37.120.</a:t>
                      </a:r>
                      <a:r>
                        <a:rPr lang="sr-Latn-CS" sz="1000" dirty="0" smtClean="0"/>
                        <a:t>00</a:t>
                      </a:r>
                      <a:r>
                        <a:rPr lang="sr-Cyrl-RS" sz="1000" dirty="0" smtClean="0"/>
                        <a:t>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6,</a:t>
                      </a:r>
                      <a:r>
                        <a:rPr lang="sr-Cyrl-RS" sz="1000" dirty="0" smtClean="0"/>
                        <a:t>3%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baseline="0" dirty="0" smtClean="0"/>
                        <a:t> 4</a:t>
                      </a:r>
                      <a:r>
                        <a:rPr lang="sr-Cyrl-RS" sz="1000" dirty="0" smtClean="0"/>
                        <a:t>.704.000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0</a:t>
                      </a:r>
                      <a:r>
                        <a:rPr lang="sr-Latn-CS" sz="1000" dirty="0" smtClean="0"/>
                        <a:t>,8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baseline="0" dirty="0" smtClean="0"/>
                        <a:t>5</a:t>
                      </a:r>
                      <a:r>
                        <a:rPr lang="sr-Cyrl-RS" sz="1000" dirty="0" smtClean="0"/>
                        <a:t>3.919.258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9</a:t>
                      </a:r>
                      <a:r>
                        <a:rPr lang="sr-Latn-CS" sz="1000" dirty="0" smtClean="0"/>
                        <a:t>,</a:t>
                      </a:r>
                      <a:r>
                        <a:rPr lang="sr-Cyrl-RS" sz="1000" dirty="0" smtClean="0"/>
                        <a:t>1%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baseline="0" dirty="0" smtClean="0"/>
                        <a:t> </a:t>
                      </a:r>
                      <a:r>
                        <a:rPr lang="sr-Cyrl-RS" sz="1000" baseline="0" dirty="0" smtClean="0"/>
                        <a:t>51</a:t>
                      </a:r>
                      <a:r>
                        <a:rPr lang="sr-Latn-CS" sz="1000" baseline="0" dirty="0" smtClean="0"/>
                        <a:t>.</a:t>
                      </a:r>
                      <a:r>
                        <a:rPr lang="sr-Cyrl-RS" sz="1000" baseline="0" dirty="0" smtClean="0"/>
                        <a:t>200</a:t>
                      </a:r>
                      <a:r>
                        <a:rPr lang="sr-Latn-CS" sz="1000" baseline="0" dirty="0" smtClean="0"/>
                        <a:t>.</a:t>
                      </a:r>
                      <a:r>
                        <a:rPr lang="sr-Cyrl-RS" sz="1000" baseline="0" dirty="0" smtClean="0"/>
                        <a:t>799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8</a:t>
                      </a:r>
                      <a:r>
                        <a:rPr lang="sr-Latn-CS" sz="1000" dirty="0" smtClean="0"/>
                        <a:t>,</a:t>
                      </a:r>
                      <a:r>
                        <a:rPr lang="sr-Cyrl-RS" sz="1000" dirty="0" smtClean="0"/>
                        <a:t>7%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61</a:t>
                      </a:r>
                      <a:r>
                        <a:rPr lang="sr-Latn-CS" sz="1000" dirty="0" smtClean="0"/>
                        <a:t>.</a:t>
                      </a:r>
                      <a:r>
                        <a:rPr lang="sr-Cyrl-RS" sz="1000" dirty="0" smtClean="0"/>
                        <a:t>145</a:t>
                      </a:r>
                      <a:r>
                        <a:rPr lang="sr-Latn-CS" sz="1000" dirty="0" smtClean="0"/>
                        <a:t>.</a:t>
                      </a:r>
                      <a:r>
                        <a:rPr lang="sr-Cyrl-RS" sz="1000" dirty="0" smtClean="0"/>
                        <a:t>00</a:t>
                      </a:r>
                      <a:r>
                        <a:rPr lang="sr-Latn-C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10</a:t>
                      </a:r>
                      <a:r>
                        <a:rPr lang="sr-Latn-CS" sz="1000" dirty="0" smtClean="0"/>
                        <a:t>,</a:t>
                      </a:r>
                      <a:r>
                        <a:rPr lang="sr-Cyrl-R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55</a:t>
                      </a:r>
                      <a:r>
                        <a:rPr lang="sr-Latn-CS" sz="1000" dirty="0" smtClean="0"/>
                        <a:t>.</a:t>
                      </a:r>
                      <a:r>
                        <a:rPr lang="sr-Cyrl-RS" sz="1000" dirty="0" smtClean="0"/>
                        <a:t>778</a:t>
                      </a:r>
                      <a:r>
                        <a:rPr lang="sr-Latn-CS" sz="1000" dirty="0" smtClean="0"/>
                        <a:t>.</a:t>
                      </a:r>
                      <a:r>
                        <a:rPr lang="sr-Cyrl-RS" sz="1000" dirty="0" smtClean="0"/>
                        <a:t>546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9</a:t>
                      </a:r>
                      <a:r>
                        <a:rPr lang="sr-Latn-CS" sz="1000" dirty="0" smtClean="0"/>
                        <a:t>,</a:t>
                      </a:r>
                      <a:r>
                        <a:rPr lang="sr-Cyrl-RS" sz="1000" dirty="0" smtClean="0"/>
                        <a:t>4%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42145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3</a:t>
                      </a:r>
                      <a:r>
                        <a:rPr lang="sr-Latn-CS" sz="1000" dirty="0" smtClean="0"/>
                        <a:t>.</a:t>
                      </a:r>
                      <a:r>
                        <a:rPr lang="sr-Cyrl-RS" sz="1000" dirty="0" smtClean="0"/>
                        <a:t>266</a:t>
                      </a:r>
                      <a:r>
                        <a:rPr lang="sr-Latn-C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 smtClean="0"/>
                        <a:t>0,</a:t>
                      </a:r>
                      <a:r>
                        <a:rPr lang="sr-Cyrl-RS" sz="1000" dirty="0" smtClean="0"/>
                        <a:t>6%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42</a:t>
                      </a:r>
                      <a:r>
                        <a:rPr lang="sr-Latn-CS" sz="1000" dirty="0" smtClean="0"/>
                        <a:t>.</a:t>
                      </a:r>
                      <a:r>
                        <a:rPr lang="sr-Cyrl-RS" sz="1000" dirty="0" smtClean="0"/>
                        <a:t>037</a:t>
                      </a:r>
                      <a:r>
                        <a:rPr lang="sr-Latn-CS" sz="1000" dirty="0" smtClean="0"/>
                        <a:t>.</a:t>
                      </a:r>
                      <a:r>
                        <a:rPr lang="sr-Cyrl-RS" sz="1000" dirty="0" smtClean="0"/>
                        <a:t>209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7</a:t>
                      </a:r>
                      <a:r>
                        <a:rPr lang="sr-Latn-CS" sz="1000" dirty="0" smtClean="0"/>
                        <a:t>,</a:t>
                      </a:r>
                      <a:r>
                        <a:rPr lang="sr-Cyrl-RS" sz="1000" dirty="0" smtClean="0"/>
                        <a:t>1%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baseline="0" dirty="0" smtClean="0"/>
                        <a:t> 17</a:t>
                      </a:r>
                      <a:r>
                        <a:rPr lang="sr-Latn-CS" sz="1000" baseline="0" dirty="0" smtClean="0"/>
                        <a:t>.</a:t>
                      </a:r>
                      <a:r>
                        <a:rPr lang="sr-Cyrl-RS" sz="1000" baseline="0" dirty="0" smtClean="0"/>
                        <a:t>643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3</a:t>
                      </a:r>
                      <a:r>
                        <a:rPr lang="sr-Latn-CS" sz="1000" dirty="0" smtClean="0"/>
                        <a:t>,</a:t>
                      </a:r>
                      <a:r>
                        <a:rPr lang="sr-Cyrl-RS" sz="1000" dirty="0" smtClean="0"/>
                        <a:t>0%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152</a:t>
                      </a:r>
                      <a:r>
                        <a:rPr lang="sr-Latn-CS" sz="1000" dirty="0" smtClean="0"/>
                        <a:t>.</a:t>
                      </a:r>
                      <a:r>
                        <a:rPr lang="sr-Cyrl-RS" sz="1000" dirty="0" smtClean="0"/>
                        <a:t>992.704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25</a:t>
                      </a:r>
                      <a:r>
                        <a:rPr lang="sr-Latn-CS" sz="1000" dirty="0" smtClean="0"/>
                        <a:t>,</a:t>
                      </a:r>
                      <a:r>
                        <a:rPr lang="sr-Cyrl-RS" sz="1000" dirty="0" smtClean="0"/>
                        <a:t>9%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</a:t>
                      </a:r>
                      <a:r>
                        <a:rPr lang="sr-Cyrl-RS" sz="1200" dirty="0" smtClean="0"/>
                        <a:t>самоуправе</a:t>
                      </a:r>
                    </a:p>
                    <a:p>
                      <a:r>
                        <a:rPr lang="sr-Cyrl-RS" sz="1200" b="0" dirty="0" smtClean="0"/>
                        <a:t>Програм 17. Енергетска ефикасност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27</a:t>
                      </a:r>
                      <a:r>
                        <a:rPr lang="sr-Latn-CS" sz="1000" dirty="0" smtClean="0"/>
                        <a:t>.</a:t>
                      </a:r>
                      <a:r>
                        <a:rPr lang="sr-Cyrl-RS" sz="1000" dirty="0" smtClean="0"/>
                        <a:t>296.048</a:t>
                      </a:r>
                      <a:endParaRPr lang="sr-Cyrl-RS" sz="1000" dirty="0" smtClean="0"/>
                    </a:p>
                    <a:p>
                      <a:r>
                        <a:rPr lang="sr-Cyrl-RS" sz="1000" dirty="0" smtClean="0"/>
                        <a:t>11.600.000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4,6%</a:t>
                      </a:r>
                      <a:endParaRPr lang="sr-Cyrl-RS" sz="1000" dirty="0" smtClean="0"/>
                    </a:p>
                    <a:p>
                      <a:r>
                        <a:rPr lang="sr-Cyrl-RS" sz="1000" dirty="0" smtClean="0"/>
                        <a:t>2</a:t>
                      </a:r>
                      <a:r>
                        <a:rPr lang="sr-Latn-CS" sz="1000" dirty="0" smtClean="0"/>
                        <a:t>,</a:t>
                      </a:r>
                      <a:r>
                        <a:rPr lang="sr-Cyrl-RS" sz="1000" dirty="0" smtClean="0"/>
                        <a:t>0%</a:t>
                      </a:r>
                      <a:endParaRPr lang="sr-Cyrl-R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591</a:t>
                      </a:r>
                      <a:r>
                        <a:rPr lang="sr-Latn-CS" dirty="0" smtClean="0"/>
                        <a:t>.</a:t>
                      </a:r>
                      <a:r>
                        <a:rPr lang="sr-Cyrl-RS" dirty="0" smtClean="0"/>
                        <a:t>212</a:t>
                      </a:r>
                      <a:r>
                        <a:rPr lang="sr-Latn-CS" dirty="0" smtClean="0"/>
                        <a:t>.</a:t>
                      </a:r>
                      <a:r>
                        <a:rPr lang="sr-Cyrl-R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2" y="2351972"/>
            <a:ext cx="2404804" cy="1803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61" y="2389419"/>
            <a:ext cx="2383187" cy="1782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2" y="4725948"/>
            <a:ext cx="2318856" cy="1572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9" y="258832"/>
            <a:ext cx="2401367" cy="1689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61" y="258833"/>
            <a:ext cx="2394663" cy="1689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04" y="4725949"/>
            <a:ext cx="2211173" cy="157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95" y="258832"/>
            <a:ext cx="2313182" cy="1689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16" y="2389418"/>
            <a:ext cx="2251261" cy="17820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74" y="4716860"/>
            <a:ext cx="2397322" cy="1581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/>
              <a:t>Структура расхода по буџетским 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CA3346-52C3-4B96-A757-C775AAA1D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365713"/>
              </p:ext>
            </p:extLst>
          </p:nvPr>
        </p:nvGraphicFramePr>
        <p:xfrm>
          <a:off x="827585" y="1484784"/>
          <a:ext cx="6792416" cy="487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3779912" y="2348880"/>
            <a:ext cx="936104" cy="612648"/>
          </a:xfrm>
          <a:prstGeom prst="wedgeRectCallout">
            <a:avLst>
              <a:gd name="adj1" fmla="val -42045"/>
              <a:gd name="adj2" fmla="val 1235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Енергетска ефикасност</a:t>
            </a:r>
          </a:p>
          <a:p>
            <a:pPr algn="ctr"/>
            <a:r>
              <a:rPr lang="sr-Cyrl-R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,0%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418383"/>
              </p:ext>
            </p:extLst>
          </p:nvPr>
        </p:nvGraphicFramePr>
        <p:xfrm>
          <a:off x="683568" y="1393052"/>
          <a:ext cx="7488833" cy="441220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</a:t>
                      </a:r>
                      <a:r>
                        <a:rPr lang="sr-Latn-CS" sz="1200" dirty="0" smtClean="0"/>
                        <a:t>2</a:t>
                      </a:r>
                      <a:r>
                        <a:rPr lang="sr-Cyrl-RS" sz="1200" dirty="0" smtClean="0"/>
                        <a:t>5.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17.490.097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8.805.951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>
                          <a:effectLst/>
                        </a:rPr>
                        <a:t>Општинска </a:t>
                      </a:r>
                      <a:r>
                        <a:rPr lang="en-US" sz="1500" dirty="0" err="1">
                          <a:effectLst/>
                        </a:rPr>
                        <a:t>управа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405.570.276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 </a:t>
                      </a:r>
                      <a:r>
                        <a:rPr lang="en-US" sz="1500" dirty="0" err="1">
                          <a:effectLst/>
                        </a:rPr>
                        <a:t>јавно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правобранилаштво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2.650.238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Месне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4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Центар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културу</a:t>
                      </a:r>
                      <a:r>
                        <a:rPr lang="sr-Cyrl-RS" sz="1500" dirty="0">
                          <a:effectLst/>
                        </a:rPr>
                        <a:t> </a:t>
                      </a:r>
                      <a:r>
                        <a:rPr lang="sr-Cyrl-RS" sz="1500" dirty="0" smtClean="0">
                          <a:effectLst/>
                        </a:rPr>
                        <a:t>Мало</a:t>
                      </a:r>
                      <a:r>
                        <a:rPr lang="sr-Cyrl-RS" sz="1500" baseline="0" dirty="0" smtClean="0">
                          <a:effectLst/>
                        </a:rPr>
                        <a:t>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16.835.446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Библиотека</a:t>
                      </a:r>
                      <a:r>
                        <a:rPr lang="sr-Cyrl-RS" sz="1500" dirty="0">
                          <a:effectLst/>
                        </a:rPr>
                        <a:t> </a:t>
                      </a:r>
                      <a:r>
                        <a:rPr lang="sr-Cyrl-RS" sz="1500" dirty="0" smtClean="0">
                          <a:effectLst/>
                        </a:rPr>
                        <a:t>“Србољуб</a:t>
                      </a:r>
                      <a:r>
                        <a:rPr lang="sr-Cyrl-RS" sz="1500" baseline="0" dirty="0" smtClean="0">
                          <a:effectLst/>
                        </a:rPr>
                        <a:t> Митић” Мало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7.345.763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Центар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социјални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рад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7.126.000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</a:t>
                      </a:r>
                      <a:r>
                        <a:rPr lang="sr-Cyrl-RS" sz="1500" dirty="0" smtClean="0">
                          <a:effectLst/>
                        </a:rPr>
                        <a:t>установа “14.октобар” Мало Црниће 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51.198.799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општине Мало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4.599.430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Дом здравља Мало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2.615.000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Основне школе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60.445.000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4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Музичка школа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530.000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5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7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591.212.000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073221"/>
              </p:ext>
            </p:extLst>
          </p:nvPr>
        </p:nvGraphicFramePr>
        <p:xfrm>
          <a:off x="827584" y="1340768"/>
          <a:ext cx="8002796" cy="267258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25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26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7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Одржавање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улица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r-Cyrl-R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sr-Cyrl-R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насељима општине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37.000.000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Проширење објекта школе „Милисав Николић“ </a:t>
                      </a: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Божевац (пројектна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документација)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8.195.000</a:t>
                      </a:r>
                      <a:endParaRPr lang="sr-Cyrl-RS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Капитално одржавање објеката културе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Инвестиционо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одржавање 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спортских терена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5.800.000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133243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57.995.000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335715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r-Cyrl-RS" dirty="0"/>
          </a:p>
          <a:p>
            <a:pPr algn="just"/>
            <a:r>
              <a:rPr lang="sr-Cyrl-RS" dirty="0" smtClean="0"/>
              <a:t>Желимо да Вам се захвалимо што сте издвојили време за сагледавање ове презентације. Надамо се да је она олакшала ваше разумевање планиране садржине буџета; </a:t>
            </a:r>
          </a:p>
          <a:p>
            <a:pPr algn="just"/>
            <a:r>
              <a:rPr lang="sr-Cyrl-RS" dirty="0" smtClean="0"/>
              <a:t>Нацрт одлуке о буџету општине Мало Црниће за </a:t>
            </a:r>
            <a:r>
              <a:rPr lang="sr-Cyrl-RS" dirty="0" smtClean="0"/>
              <a:t>2025. </a:t>
            </a:r>
            <a:r>
              <a:rPr lang="sr-Cyrl-RS" dirty="0" smtClean="0"/>
              <a:t>годину можете преузети са интернет странице </a:t>
            </a:r>
            <a:r>
              <a:rPr lang="sr-Latn-CS" dirty="0" smtClean="0"/>
              <a:t>www.opstinamalocrnice.rs/budžet/</a:t>
            </a:r>
            <a:endParaRPr lang="sr-Cyrl-RS" dirty="0" smtClean="0">
              <a:solidFill>
                <a:srgbClr val="FF0000"/>
              </a:solidFill>
            </a:endParaRPr>
          </a:p>
          <a:p>
            <a:pPr algn="just"/>
            <a:r>
              <a:rPr lang="sr-Cyrl-RS" dirty="0" smtClean="0"/>
              <a:t>Позивамо вас  да</a:t>
            </a:r>
            <a:r>
              <a:rPr lang="sr-Latn-CS" dirty="0" smtClean="0"/>
              <a:t> </a:t>
            </a:r>
            <a:r>
              <a:rPr lang="sr-Cyrl-RS" dirty="0" smtClean="0"/>
              <a:t>упутите своје сугестије за унапређење Нацрта одлуке о буџету: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 smtClean="0"/>
              <a:t>Сугестије се изражавају у поступку Јавне расправе кроз попуњавање Упитника за грађане/јавност који је доступан на сајту општине </a:t>
            </a:r>
            <a:r>
              <a:rPr lang="sr-Latn-CS" dirty="0" smtClean="0">
                <a:hlinkClick r:id="rId2"/>
              </a:rPr>
              <a:t>www.opstinamalocrnice.rs</a:t>
            </a:r>
            <a:r>
              <a:rPr lang="sr-Latn-CS" dirty="0" smtClean="0"/>
              <a:t> 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Попуњен упитник можете упутити путем </a:t>
            </a:r>
            <a:r>
              <a:rPr lang="sr-Latn-CS" dirty="0" smtClean="0"/>
              <a:t>e-mail a</a:t>
            </a:r>
            <a:r>
              <a:rPr lang="sr-Cyrl-RS" dirty="0" smtClean="0"/>
              <a:t>дресу</a:t>
            </a:r>
            <a:r>
              <a:rPr lang="sr-Latn-CS" dirty="0" smtClean="0"/>
              <a:t> </a:t>
            </a:r>
            <a:r>
              <a:rPr lang="sr-Latn-CS" dirty="0" smtClean="0"/>
              <a:t>finansije@opstinamalocrnice.rs</a:t>
            </a:r>
            <a:endParaRPr lang="sr-Cyrl-RS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 smtClean="0"/>
              <a:t> или доставити на писарници </a:t>
            </a:r>
            <a:r>
              <a:rPr lang="sr-Latn-CS" dirty="0" smtClean="0"/>
              <a:t>O</a:t>
            </a:r>
            <a:r>
              <a:rPr lang="sr-Cyrl-RS" dirty="0" smtClean="0"/>
              <a:t>пштинске управе општине Мало Црниће</a:t>
            </a:r>
            <a:endParaRPr lang="sr-Cyrl-RS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 smtClean="0"/>
              <a:t> Најкасније до: </a:t>
            </a:r>
            <a:r>
              <a:rPr lang="sr-Cyrl-RS" dirty="0" smtClean="0"/>
              <a:t>12.11.2024.године</a:t>
            </a:r>
            <a:endParaRPr lang="sr-Cyrl-RS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</a:t>
            </a:r>
            <a:r>
              <a:rPr lang="sr-Latn-CS" dirty="0" smtClean="0"/>
              <a:t>2</a:t>
            </a:r>
            <a:r>
              <a:rPr lang="en-GB" dirty="0" smtClean="0"/>
              <a:t>5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sr-Latn-CS" dirty="0" smtClean="0"/>
              <a:t>2</a:t>
            </a:r>
            <a:r>
              <a:rPr lang="en-GB" dirty="0" smtClean="0"/>
              <a:t>5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sr-Latn-CS" dirty="0" smtClean="0"/>
              <a:t>2</a:t>
            </a:r>
            <a:r>
              <a:rPr lang="en-GB" dirty="0" smtClean="0"/>
              <a:t>5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sr-Latn-CS" dirty="0" smtClean="0"/>
              <a:t>2</a:t>
            </a:r>
            <a:r>
              <a:rPr lang="en-GB" dirty="0" smtClean="0"/>
              <a:t>5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/>
              <a:t> </a:t>
            </a:r>
            <a:r>
              <a:rPr lang="sr-Cyrl-RS" dirty="0" smtClean="0"/>
              <a:t>Мало Црниће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sr-Latn-CS" dirty="0" smtClean="0"/>
              <a:t>2</a:t>
            </a:r>
            <a:r>
              <a:rPr lang="en-GB" dirty="0" smtClean="0"/>
              <a:t>5</a:t>
            </a:r>
            <a:r>
              <a:rPr lang="sr-Cyrl-RS" dirty="0" smtClean="0"/>
              <a:t>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Мало Црниће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endParaRPr lang="sr-Cyrl-RS" dirty="0"/>
          </a:p>
          <a:p>
            <a:pPr algn="r"/>
            <a:r>
              <a:rPr lang="sr-Cyrl-RS" dirty="0" smtClean="0"/>
              <a:t>Малиша Антонијевић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3682752" cy="21962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Правобранилаштво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</a:t>
            </a:r>
            <a:r>
              <a:rPr lang="ru-RU" altLang="en-US" sz="1700" b="1" dirty="0" smtClean="0">
                <a:cs typeface="Calibri" panose="020F0502020204030204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 «Србољуб Митић» Мало Црниће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за културу Мало Црниће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Предшколска </a:t>
            </a:r>
            <a:r>
              <a:rPr lang="ru-RU" altLang="en-US" sz="1700" dirty="0" smtClean="0">
                <a:cs typeface="Calibri" panose="020F0502020204030204" pitchFamily="34" charset="0"/>
              </a:rPr>
              <a:t>установа «14.октобар» Мало Црниће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</a:t>
            </a:r>
            <a:r>
              <a:rPr lang="sr-Latn-CS" altLang="en-US" sz="1700" dirty="0" smtClean="0">
                <a:cs typeface="Calibri" panose="020F0502020204030204" pitchFamily="34" charset="0"/>
              </a:rPr>
              <a:t>a</a:t>
            </a:r>
            <a:r>
              <a:rPr lang="ru-RU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>
                <a:cs typeface="Calibri" panose="020F0502020204030204" pitchFamily="34" charset="0"/>
              </a:rPr>
              <a:t>организација </a:t>
            </a:r>
            <a:r>
              <a:rPr lang="sr-Cyrl-RS" altLang="en-US" sz="1700" dirty="0" smtClean="0">
                <a:cs typeface="Calibri" panose="020F0502020204030204" pitchFamily="34" charset="0"/>
              </a:rPr>
              <a:t>општине Мало Црниће</a:t>
            </a:r>
            <a:endParaRPr lang="ru-RU" altLang="en-US" sz="17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	- 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789041"/>
            <a:ext cx="4044004" cy="274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Основне школе са територије општине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Дом здравља Мало Црниће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</a:t>
            </a:r>
            <a:r>
              <a:rPr lang="ru-RU" altLang="en-US" sz="1700" dirty="0">
                <a:cs typeface="Calibri" panose="020F0502020204030204" pitchFamily="34" charset="0"/>
              </a:rPr>
              <a:t>за социјални </a:t>
            </a:r>
            <a:r>
              <a:rPr lang="ru-RU" altLang="en-US" sz="1700" dirty="0" smtClean="0">
                <a:cs typeface="Calibri" panose="020F0502020204030204" pitchFamily="34" charset="0"/>
              </a:rPr>
              <a:t>рад  Мало Црниће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 smtClean="0">
                <a:cs typeface="Calibri" panose="020F0502020204030204" pitchFamily="34" charset="0"/>
              </a:rPr>
              <a:t>- ЈКП «Чистоћа» Мало &gt;Црниће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</a:t>
            </a:r>
            <a:r>
              <a:rPr lang="ru-RU" altLang="en-US" sz="1700" dirty="0" smtClean="0">
                <a:cs typeface="Calibri" panose="020F0502020204030204" pitchFamily="34" charset="0"/>
              </a:rPr>
              <a:t>.)</a:t>
            </a:r>
          </a:p>
          <a:p>
            <a:pPr>
              <a:spcBef>
                <a:spcPct val="20000"/>
              </a:spcBef>
            </a:pP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Мало Црниће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</a:t>
            </a:r>
            <a:r>
              <a:rPr lang="sr-Cyrl-RS" sz="1700" dirty="0" smtClean="0"/>
              <a:t>руковод</a:t>
            </a:r>
            <a:r>
              <a:rPr lang="sr-Cyrl-RS" sz="1700" dirty="0"/>
              <a:t>и</a:t>
            </a:r>
            <a:r>
              <a:rPr lang="sr-Cyrl-RS" sz="1700" dirty="0" smtClean="0"/>
              <a:t> </a:t>
            </a:r>
            <a:r>
              <a:rPr lang="sr-Cyrl-RS" sz="1700" dirty="0"/>
              <a:t>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36294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436096" y="4581128"/>
            <a:ext cx="1368152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/>
              <a:t>Јавнао комунално предузеће</a:t>
            </a:r>
            <a:r>
              <a:rPr lang="sr-Latn-CS" sz="1000" dirty="0" smtClean="0"/>
              <a:t> “</a:t>
            </a:r>
            <a:r>
              <a:rPr lang="sr-Cyrl-RS" sz="1000" dirty="0" smtClean="0"/>
              <a:t>Чистоћа” Мало Црниће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4970903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 </a:t>
            </a:r>
            <a:r>
              <a:rPr lang="sr-Cyrl-RS" sz="1700" dirty="0" smtClean="0"/>
              <a:t>Мало Црниће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sr-Latn-CS" sz="1700" dirty="0" smtClean="0"/>
              <a:t>2</a:t>
            </a:r>
            <a:r>
              <a:rPr lang="en-GB" sz="1700" dirty="0"/>
              <a:t>5</a:t>
            </a:r>
            <a:r>
              <a:rPr lang="sr-Cyrl-RS" sz="1700" dirty="0" smtClean="0"/>
              <a:t>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Мало Црниће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sr-Latn-CS" sz="1700" dirty="0" smtClean="0"/>
              <a:t>2</a:t>
            </a:r>
            <a:r>
              <a:rPr lang="en-GB" sz="1700" dirty="0"/>
              <a:t>5</a:t>
            </a:r>
            <a:r>
              <a:rPr lang="sr-Cyrl-RS" sz="1700" dirty="0" smtClean="0"/>
              <a:t>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en-GB" sz="1700" dirty="0" smtClean="0"/>
              <a:t>413</a:t>
            </a:r>
            <a:r>
              <a:rPr lang="sr-Latn-CS" sz="1700" dirty="0" smtClean="0"/>
              <a:t>.</a:t>
            </a:r>
            <a:r>
              <a:rPr lang="en-GB" sz="1700" dirty="0" smtClean="0"/>
              <a:t>112</a:t>
            </a:r>
            <a:r>
              <a:rPr lang="sr-Latn-CS" sz="1700" dirty="0" smtClean="0"/>
              <a:t>.</a:t>
            </a:r>
            <a:r>
              <a:rPr lang="en-GB" sz="1700" dirty="0" smtClean="0"/>
              <a:t>000</a:t>
            </a:r>
            <a:r>
              <a:rPr lang="sr-Latn-CS" sz="1700" dirty="0" smtClean="0"/>
              <a:t> </a:t>
            </a:r>
            <a:r>
              <a:rPr lang="sr-Cyrl-RS" sz="1700" dirty="0" smtClean="0"/>
              <a:t>динара</a:t>
            </a:r>
            <a:r>
              <a:rPr lang="sr-Cyrl-RS" sz="1700" dirty="0"/>
              <a:t>, пренета средства из ранијих година у износу од </a:t>
            </a:r>
            <a:r>
              <a:rPr lang="en-GB" sz="1700" dirty="0" smtClean="0"/>
              <a:t>178</a:t>
            </a:r>
            <a:r>
              <a:rPr lang="sr-Latn-CS" sz="1700" dirty="0" smtClean="0"/>
              <a:t>.</a:t>
            </a:r>
            <a:r>
              <a:rPr lang="en-GB" sz="1700" dirty="0" smtClean="0"/>
              <a:t>1</a:t>
            </a:r>
            <a:r>
              <a:rPr lang="sr-Latn-CS" sz="1700" dirty="0" smtClean="0"/>
              <a:t>00.000</a:t>
            </a:r>
            <a:r>
              <a:rPr lang="sr-Cyrl-RS" sz="1700" dirty="0" smtClean="0"/>
              <a:t> </a:t>
            </a:r>
            <a:r>
              <a:rPr lang="sr-Cyrl-RS" sz="1700" dirty="0" smtClean="0"/>
              <a:t>динара</a:t>
            </a:r>
            <a:r>
              <a:rPr lang="sr-Latn-CS" sz="1700" dirty="0" smtClean="0"/>
              <a:t>.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91961181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591</a:t>
            </a:r>
            <a:r>
              <a:rPr lang="sr-Latn-CS" sz="4400" b="1" dirty="0" smtClean="0">
                <a:solidFill>
                  <a:srgbClr val="FF0000"/>
                </a:solidFill>
              </a:rPr>
              <a:t>.</a:t>
            </a:r>
            <a:r>
              <a:rPr lang="en-GB" sz="4400" b="1" dirty="0" smtClean="0">
                <a:solidFill>
                  <a:srgbClr val="FF0000"/>
                </a:solidFill>
              </a:rPr>
              <a:t>212</a:t>
            </a:r>
            <a:r>
              <a:rPr lang="sr-Latn-CS" sz="4400" b="1" dirty="0" smtClean="0">
                <a:solidFill>
                  <a:srgbClr val="FF0000"/>
                </a:solidFill>
              </a:rPr>
              <a:t>.</a:t>
            </a:r>
            <a:r>
              <a:rPr lang="en-GB" sz="4400" b="1" dirty="0" smtClean="0">
                <a:solidFill>
                  <a:srgbClr val="FF0000"/>
                </a:solidFill>
              </a:rPr>
              <a:t>000</a:t>
            </a:r>
            <a:r>
              <a:rPr lang="en-GB" sz="4400" b="1" dirty="0" smtClean="0"/>
              <a:t> </a:t>
            </a:r>
            <a:r>
              <a:rPr lang="sr-Cyrl-RS" sz="3600" b="1" dirty="0" smtClean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6335</TotalTime>
  <Words>1946</Words>
  <Application>Microsoft Office PowerPoint</Application>
  <PresentationFormat>On-screen Show (4:3)</PresentationFormat>
  <Paragraphs>395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SimSun</vt:lpstr>
      <vt:lpstr>Arial</vt:lpstr>
      <vt:lpstr>Arial Narrow</vt:lpstr>
      <vt:lpstr>Calibri</vt:lpstr>
      <vt:lpstr>Rod</vt:lpstr>
      <vt:lpstr>Times New Roman</vt:lpstr>
      <vt:lpstr>Wingdings</vt:lpstr>
      <vt:lpstr>Custom Design</vt:lpstr>
      <vt:lpstr>ОПШТИНА МАЛО ЦРНИЋЕ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2025. годину</vt:lpstr>
      <vt:lpstr>Структура планираних прихода и примања за 2025. годину</vt:lpstr>
      <vt:lpstr>Шта се променило у односу на 2024. годину?</vt:lpstr>
      <vt:lpstr>На шта се троше јавна средства?</vt:lpstr>
      <vt:lpstr>PowerPoint Presentation</vt:lpstr>
      <vt:lpstr>Структура планираних расхода и издатака буџета за 2025. годину</vt:lpstr>
      <vt:lpstr>Структура планираних расхода и издатака буџета за 2025. годину</vt:lpstr>
      <vt:lpstr>Шта се променило у односу на 2024. годину?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Pomocnik</cp:lastModifiedBy>
  <cp:revision>579</cp:revision>
  <cp:lastPrinted>2020-11-06T08:05:20Z</cp:lastPrinted>
  <dcterms:created xsi:type="dcterms:W3CDTF">2006-08-16T00:00:00Z</dcterms:created>
  <dcterms:modified xsi:type="dcterms:W3CDTF">2024-11-10T17:42:23Z</dcterms:modified>
</cp:coreProperties>
</file>